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4"/>
  </p:notesMasterIdLst>
  <p:handoutMasterIdLst>
    <p:handoutMasterId r:id="rId35"/>
  </p:handoutMasterIdLst>
  <p:sldIdLst>
    <p:sldId id="267" r:id="rId2"/>
    <p:sldId id="266" r:id="rId3"/>
    <p:sldId id="551" r:id="rId4"/>
    <p:sldId id="288" r:id="rId5"/>
    <p:sldId id="566" r:id="rId6"/>
    <p:sldId id="567" r:id="rId7"/>
    <p:sldId id="568" r:id="rId8"/>
    <p:sldId id="569" r:id="rId9"/>
    <p:sldId id="570" r:id="rId10"/>
    <p:sldId id="571" r:id="rId11"/>
    <p:sldId id="594" r:id="rId12"/>
    <p:sldId id="595" r:id="rId13"/>
    <p:sldId id="573" r:id="rId14"/>
    <p:sldId id="574" r:id="rId15"/>
    <p:sldId id="576" r:id="rId16"/>
    <p:sldId id="575" r:id="rId17"/>
    <p:sldId id="577" r:id="rId18"/>
    <p:sldId id="578" r:id="rId19"/>
    <p:sldId id="579" r:id="rId20"/>
    <p:sldId id="580" r:id="rId21"/>
    <p:sldId id="581" r:id="rId22"/>
    <p:sldId id="582" r:id="rId23"/>
    <p:sldId id="590" r:id="rId24"/>
    <p:sldId id="591" r:id="rId25"/>
    <p:sldId id="592" r:id="rId26"/>
    <p:sldId id="589" r:id="rId27"/>
    <p:sldId id="593" r:id="rId28"/>
    <p:sldId id="596" r:id="rId29"/>
    <p:sldId id="597" r:id="rId30"/>
    <p:sldId id="598" r:id="rId31"/>
    <p:sldId id="599" r:id="rId32"/>
    <p:sldId id="546" r:id="rId33"/>
  </p:sldIdLst>
  <p:sldSz cx="12192000" cy="6858000"/>
  <p:notesSz cx="6858000" cy="9144000"/>
  <p:embeddedFontLst>
    <p:embeddedFont>
      <p:font typeface="Constantia" panose="02030602050306030303" pitchFamily="18" charset="0"/>
      <p:regular r:id="rId36"/>
      <p:bold r:id="rId37"/>
      <p:italic r:id="rId38"/>
      <p:boldItalic r:id="rId39"/>
    </p:embeddedFont>
    <p:embeddedFont>
      <p:font typeface="나눔스퀘어_ac" panose="020B0600000101010101" pitchFamily="50" charset="-127"/>
      <p:regular r:id="rId40"/>
    </p:embeddedFont>
    <p:embeddedFont>
      <p:font typeface="맑은 고딕" panose="020B0503020000020004" pitchFamily="50" charset="-127"/>
      <p:regular r:id="rId41"/>
      <p:bold r:id="rId42"/>
    </p:embeddedFont>
    <p:embeddedFont>
      <p:font typeface="배달의민족 도현" panose="020B0600000101010101" pitchFamily="50" charset="-127"/>
      <p:regular r:id="rId4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050"/>
    <a:srgbClr val="E5F1FF"/>
    <a:srgbClr val="E9FFE8"/>
    <a:srgbClr val="FAFAFA"/>
    <a:srgbClr val="FFC000"/>
    <a:srgbClr val="B83D00"/>
    <a:srgbClr val="0000FF"/>
    <a:srgbClr val="EBEBFF"/>
    <a:srgbClr val="CB4A00"/>
    <a:srgbClr val="F1B7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88783" autoAdjust="0"/>
  </p:normalViewPr>
  <p:slideViewPr>
    <p:cSldViewPr snapToGrid="0">
      <p:cViewPr varScale="1">
        <p:scale>
          <a:sx n="137" d="100"/>
          <a:sy n="137" d="100"/>
        </p:scale>
        <p:origin x="114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117" d="100"/>
          <a:sy n="117" d="100"/>
        </p:scale>
        <p:origin x="50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7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Relationship Id="rId43" Type="http://schemas.openxmlformats.org/officeDocument/2006/relationships/font" Target="fonts/font8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6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CDD5BEB4-D962-56C9-211E-8F977B73489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EBF1E71-F862-D7FB-63F1-783761B5519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8D1F44-2F5C-4C8C-B591-4C0F77A51F00}" type="datetimeFigureOut">
              <a:rPr lang="ko-KR" altLang="en-US" smtClean="0"/>
              <a:t>2025-06-05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CAF0262-426B-4025-6FD0-C122CB6575A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42E99CD-6F65-B161-1963-D8D55E994E3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91F81D-CF23-4F78-A62D-F1D574FB80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8284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jpeg>
</file>

<file path=ppt/media/image11.png>
</file>

<file path=ppt/media/image12.jpeg>
</file>

<file path=ppt/media/image13.jp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619160-6CF6-4557-BDC1-99CA094415F4}" type="datetimeFigureOut">
              <a:rPr lang="ko-KR" altLang="en-US" smtClean="0"/>
              <a:t>2025-06-05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8A1EB3-01E8-40B4-83F7-063188614C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64548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8A1EB3-01E8-40B4-83F7-063188614C81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14374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5A9F81-37FA-E61C-D12C-557CDFD119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FE01C0D4-235D-11FE-05C7-9723DFA786E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4DD8E8B-C5C8-F303-83DA-6A421185A5E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CA4FDD6-9786-71D6-D688-89D8F9A6581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18001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32D137-FD85-6854-56D6-DA113B92D6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BFAE9050-B07C-851F-88A3-4F6706F0FE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458FEEF5-3715-3DF3-3BA0-05ED56649F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E539F43-AD69-4AFB-8198-11E1DF06446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20062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7B708F-974E-3BCF-6102-109D1E3ECE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DD1DE14E-20F5-C338-9189-C2A4096DF29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5868AD62-6754-4794-2FF4-70286724F4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F366391-243C-A422-26A6-27A19A5B74F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9445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BE6788-BE8E-FB42-8877-F95484CDCF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524ABB36-C333-A7BF-1CCE-9B4F4E52D60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0E86FB8C-F5E1-A3B0-FFD8-A727FB757F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DBB2324-1D69-D9EE-909D-B9F1A0F5B2C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95776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394290-C229-A357-25A8-1479C750AB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B4A4531-670C-60B9-FF69-9CEB99BD5EB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C76F086F-2F41-790E-D0E6-D0C6FF40A0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D0696EC-650D-AE13-A9AD-46CD1CA9132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29313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34410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전체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9F83CC-380D-4BE6-A469-228096A6B3DB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29831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4CC431-B0E1-0385-6039-910EBC56E2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D5CCE276-CD6B-43CC-487F-84E6EA68D23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BD50494-AF85-C775-7498-6E09D40763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2D5B6B5-62F8-29FD-CCE1-7CC01C1EDAF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04799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4E9112-E0A6-92FE-C09A-CB173B60E2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AF16769B-9C9A-D180-97DB-60C1E5121C1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99252F27-7277-53F4-8845-884A103322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2A8C52A-BDF3-1F48-CE8C-5F2EDE4AC49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42865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8A1EB3-01E8-40B4-83F7-063188614C81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85494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8A1EB3-01E8-40B4-83F7-063188614C81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9497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136F09-6611-A22E-CB1C-2608160D9C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4C6C8F1D-0323-1ADF-4406-A3A04C8067C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17A2CCCF-DF3F-8C46-67E8-03E9FA3F99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642B324-4BF2-FCC0-606A-9B8E0E2CA0E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8A1EB3-01E8-40B4-83F7-063188614C81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46625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136F09-6611-A22E-CB1C-2608160D9C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4C6C8F1D-0323-1ADF-4406-A3A04C8067C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17A2CCCF-DF3F-8C46-67E8-03E9FA3F99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642B324-4BF2-FCC0-606A-9B8E0E2CA0E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8A1EB3-01E8-40B4-83F7-063188614C81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3966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94848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EA28014C-B6AA-47F5-B6F9-2D5D3B99CE0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pattFill prst="ltUpDiag">
            <a:fgClr>
              <a:schemeClr val="tx1">
                <a:lumMod val="85000"/>
                <a:lumOff val="15000"/>
              </a:schemeClr>
            </a:fgClr>
            <a:bgClr>
              <a:srgbClr val="7A6560"/>
            </a:bgClr>
          </a:patt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dirty="0">
              <a:sym typeface="배달의민족 도현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0EFE0276-244D-43BC-92FD-CC2703FDAFCC}"/>
              </a:ext>
            </a:extLst>
          </p:cNvPr>
          <p:cNvCxnSpPr>
            <a:cxnSpLocks/>
          </p:cNvCxnSpPr>
          <p:nvPr userDrawn="1"/>
        </p:nvCxnSpPr>
        <p:spPr>
          <a:xfrm>
            <a:off x="925792" y="3603109"/>
            <a:ext cx="934850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83915A56-30EE-44A7-B8FB-ABC354C01866}"/>
              </a:ext>
            </a:extLst>
          </p:cNvPr>
          <p:cNvSpPr/>
          <p:nvPr userDrawn="1"/>
        </p:nvSpPr>
        <p:spPr>
          <a:xfrm flipV="1">
            <a:off x="925820" y="3894471"/>
            <a:ext cx="10130341" cy="819868"/>
          </a:xfrm>
          <a:prstGeom prst="roundRect">
            <a:avLst>
              <a:gd name="adj" fmla="val 16762"/>
            </a:avLst>
          </a:prstGeom>
          <a:solidFill>
            <a:srgbClr val="331608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ko-KR" altLang="en-US" dirty="0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2ACAA15F-F58C-4CBF-9DC0-9855CDC52502}"/>
              </a:ext>
            </a:extLst>
          </p:cNvPr>
          <p:cNvGrpSpPr/>
          <p:nvPr userDrawn="1"/>
        </p:nvGrpSpPr>
        <p:grpSpPr>
          <a:xfrm>
            <a:off x="925792" y="2774625"/>
            <a:ext cx="435836" cy="108000"/>
            <a:chOff x="1387617" y="2538869"/>
            <a:chExt cx="435836" cy="108000"/>
          </a:xfrm>
        </p:grpSpPr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DE3070B6-99F8-4993-9353-AA5CA31B1F48}"/>
                </a:ext>
              </a:extLst>
            </p:cNvPr>
            <p:cNvSpPr/>
            <p:nvPr/>
          </p:nvSpPr>
          <p:spPr>
            <a:xfrm>
              <a:off x="1387617" y="2538869"/>
              <a:ext cx="108000" cy="108000"/>
            </a:xfrm>
            <a:prstGeom prst="ellipse">
              <a:avLst/>
            </a:prstGeom>
            <a:solidFill>
              <a:srgbClr val="7735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kumimoji="1" lang="ko-Kore-KR" altLang="en-US"/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EBEB1B7A-5865-4E76-8EAA-DB937819AB96}"/>
                </a:ext>
              </a:extLst>
            </p:cNvPr>
            <p:cNvSpPr/>
            <p:nvPr/>
          </p:nvSpPr>
          <p:spPr>
            <a:xfrm>
              <a:off x="1551764" y="2538869"/>
              <a:ext cx="108000" cy="108000"/>
            </a:xfrm>
            <a:prstGeom prst="ellipse">
              <a:avLst/>
            </a:prstGeom>
            <a:solidFill>
              <a:srgbClr val="F4731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kumimoji="1" lang="ko-Kore-KR" altLang="en-US"/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81B76E4E-136F-477A-AA29-C43E5CF53EFB}"/>
                </a:ext>
              </a:extLst>
            </p:cNvPr>
            <p:cNvSpPr/>
            <p:nvPr/>
          </p:nvSpPr>
          <p:spPr>
            <a:xfrm>
              <a:off x="1715453" y="2538869"/>
              <a:ext cx="108000" cy="108000"/>
            </a:xfrm>
            <a:prstGeom prst="ellipse">
              <a:avLst/>
            </a:prstGeom>
            <a:solidFill>
              <a:srgbClr val="F28C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kumimoji="1" lang="ko-Kore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256757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목차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D38722C5-0152-4890-9854-60CDBDF9582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pattFill prst="ltUpDiag">
            <a:fgClr>
              <a:schemeClr val="tx1">
                <a:lumMod val="85000"/>
                <a:lumOff val="15000"/>
              </a:schemeClr>
            </a:fgClr>
            <a:bgClr>
              <a:srgbClr val="7A6560"/>
            </a:bgClr>
          </a:patt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배달의민족 도현"/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77CB857D-7882-44EC-8B90-365146442F52}"/>
              </a:ext>
            </a:extLst>
          </p:cNvPr>
          <p:cNvSpPr/>
          <p:nvPr userDrawn="1"/>
        </p:nvSpPr>
        <p:spPr>
          <a:xfrm>
            <a:off x="-385531" y="180007"/>
            <a:ext cx="4161757" cy="6472871"/>
          </a:xfrm>
          <a:prstGeom prst="roundRect">
            <a:avLst>
              <a:gd name="adj" fmla="val 2841"/>
            </a:avLst>
          </a:prstGeom>
          <a:solidFill>
            <a:schemeClr val="bg1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AA4677-F573-4943-A859-B167428CDEEA}"/>
              </a:ext>
            </a:extLst>
          </p:cNvPr>
          <p:cNvSpPr txBox="1"/>
          <p:nvPr userDrawn="1"/>
        </p:nvSpPr>
        <p:spPr>
          <a:xfrm>
            <a:off x="440529" y="652250"/>
            <a:ext cx="3256614" cy="73577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C</a:t>
            </a:r>
            <a:r>
              <a:rPr kumimoji="0" lang="en-US" altLang="ko-KR" sz="11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en-US" altLang="ko-KR" sz="40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o</a:t>
            </a:r>
            <a:r>
              <a:rPr lang="en-US" altLang="ko-KR" sz="1100" kern="0" dirty="0">
                <a:solidFill>
                  <a:srgbClr val="331608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en-US" altLang="ko-KR" sz="40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n</a:t>
            </a:r>
            <a:r>
              <a:rPr lang="en-US" altLang="ko-KR" sz="1100" kern="0" dirty="0">
                <a:solidFill>
                  <a:srgbClr val="331608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en-US" altLang="ko-KR" sz="40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t</a:t>
            </a:r>
            <a:r>
              <a:rPr lang="en-US" altLang="ko-KR" sz="1100" kern="0" dirty="0">
                <a:solidFill>
                  <a:srgbClr val="331608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en-US" altLang="ko-KR" sz="40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e</a:t>
            </a:r>
            <a:r>
              <a:rPr lang="en-US" altLang="ko-KR" sz="1100" kern="0" dirty="0">
                <a:solidFill>
                  <a:srgbClr val="331608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en-US" altLang="ko-KR" sz="40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n</a:t>
            </a:r>
            <a:r>
              <a:rPr lang="en-US" altLang="ko-KR" sz="1100" kern="0" dirty="0">
                <a:solidFill>
                  <a:srgbClr val="331608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en-US" altLang="ko-KR" sz="40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t</a:t>
            </a:r>
            <a:r>
              <a:rPr lang="en-US" altLang="ko-KR" sz="1100" kern="0" dirty="0">
                <a:solidFill>
                  <a:srgbClr val="331608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en-US" altLang="ko-KR" sz="40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s </a:t>
            </a:r>
            <a:endParaRPr kumimoji="0" lang="ko-Kore-KR" altLang="en-US" sz="4000" b="0" i="0" u="none" strike="noStrike" kern="0" cap="none" spc="0" normalizeH="0" baseline="0" noProof="0" dirty="0">
              <a:ln>
                <a:noFill/>
              </a:ln>
              <a:solidFill>
                <a:srgbClr val="331608"/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9457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시작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9ED9E376-8248-4924-BECA-A6C108BA9D3E}"/>
              </a:ext>
            </a:extLst>
          </p:cNvPr>
          <p:cNvSpPr/>
          <p:nvPr userDrawn="1"/>
        </p:nvSpPr>
        <p:spPr>
          <a:xfrm>
            <a:off x="-21919" y="-80467"/>
            <a:ext cx="12235837" cy="7015277"/>
          </a:xfrm>
          <a:prstGeom prst="rect">
            <a:avLst/>
          </a:prstGeom>
          <a:pattFill prst="ltUpDiag">
            <a:fgClr>
              <a:schemeClr val="tx1">
                <a:lumMod val="85000"/>
                <a:lumOff val="15000"/>
              </a:schemeClr>
            </a:fgClr>
            <a:bgClr>
              <a:srgbClr val="7A6560"/>
            </a:bgClr>
          </a:patt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배달의민족 도현"/>
            </a:endParaRPr>
          </a:p>
        </p:txBody>
      </p:sp>
      <p:sp>
        <p:nvSpPr>
          <p:cNvPr id="11" name="사각형: 둥근 모서리 2">
            <a:extLst>
              <a:ext uri="{FF2B5EF4-FFF2-40B4-BE49-F238E27FC236}">
                <a16:creationId xmlns:a16="http://schemas.microsoft.com/office/drawing/2014/main" id="{A83C4945-5B5A-468D-91F6-EB440F5017DA}"/>
              </a:ext>
            </a:extLst>
          </p:cNvPr>
          <p:cNvSpPr/>
          <p:nvPr userDrawn="1"/>
        </p:nvSpPr>
        <p:spPr>
          <a:xfrm>
            <a:off x="153619" y="52545"/>
            <a:ext cx="11897050" cy="805214"/>
          </a:xfrm>
          <a:prstGeom prst="roundRect">
            <a:avLst>
              <a:gd name="adj" fmla="val 16762"/>
            </a:avLst>
          </a:prstGeom>
          <a:solidFill>
            <a:srgbClr val="331608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9B9BD392-31A3-4CF4-9827-7ED3D2D47296}"/>
              </a:ext>
            </a:extLst>
          </p:cNvPr>
          <p:cNvSpPr/>
          <p:nvPr userDrawn="1"/>
        </p:nvSpPr>
        <p:spPr>
          <a:xfrm>
            <a:off x="104948" y="726605"/>
            <a:ext cx="11945721" cy="5706933"/>
          </a:xfrm>
          <a:prstGeom prst="roundRect">
            <a:avLst>
              <a:gd name="adj" fmla="val 2841"/>
            </a:avLst>
          </a:prstGeom>
          <a:solidFill>
            <a:schemeClr val="bg1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모서리가 둥근 직사각형 27">
            <a:extLst>
              <a:ext uri="{FF2B5EF4-FFF2-40B4-BE49-F238E27FC236}">
                <a16:creationId xmlns:a16="http://schemas.microsoft.com/office/drawing/2014/main" id="{EE70C3DF-A1A5-4C8E-A9D9-A6FDBDE5D8CD}"/>
              </a:ext>
            </a:extLst>
          </p:cNvPr>
          <p:cNvSpPr/>
          <p:nvPr userDrawn="1"/>
        </p:nvSpPr>
        <p:spPr>
          <a:xfrm>
            <a:off x="11609343" y="6522952"/>
            <a:ext cx="604575" cy="256472"/>
          </a:xfrm>
          <a:prstGeom prst="roundRect">
            <a:avLst>
              <a:gd name="adj" fmla="val 0"/>
            </a:avLst>
          </a:prstGeom>
          <a:solidFill>
            <a:srgbClr val="554143"/>
          </a:solidFill>
          <a:ln w="12700" cap="flat">
            <a:noFill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배달의민족 도현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E6E6C2-ED65-4FC9-A3D7-1D6B815ABA6D}"/>
              </a:ext>
            </a:extLst>
          </p:cNvPr>
          <p:cNvSpPr txBox="1"/>
          <p:nvPr userDrawn="1"/>
        </p:nvSpPr>
        <p:spPr>
          <a:xfrm>
            <a:off x="346133" y="129042"/>
            <a:ext cx="7862613" cy="5511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lvl="0" algn="l"/>
            <a:r>
              <a:rPr lang="ko-KR" altLang="en-US" sz="2800" b="1" kern="1200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시작하기 전에</a:t>
            </a:r>
            <a:r>
              <a:rPr lang="en-US" altLang="ko-KR" sz="2800" b="1" kern="1200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...</a:t>
            </a:r>
            <a:endParaRPr lang="ko-Kore-KR" altLang="en-US" sz="2800" b="1" kern="1200" dirty="0">
              <a:ln w="12700">
                <a:solidFill>
                  <a:schemeClr val="tx1">
                    <a:lumMod val="85000"/>
                    <a:lumOff val="15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 userDrawn="1"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‹#›</a:t>
            </a:fld>
            <a:endParaRPr lang="ko-KR" altLang="en-US" sz="11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756267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arrier-Free가 무엇일까?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9ED9E376-8248-4924-BECA-A6C108BA9D3E}"/>
              </a:ext>
            </a:extLst>
          </p:cNvPr>
          <p:cNvSpPr/>
          <p:nvPr userDrawn="1"/>
        </p:nvSpPr>
        <p:spPr>
          <a:xfrm>
            <a:off x="-21919" y="-80467"/>
            <a:ext cx="12235837" cy="7015277"/>
          </a:xfrm>
          <a:prstGeom prst="rect">
            <a:avLst/>
          </a:prstGeom>
          <a:pattFill prst="ltUpDiag">
            <a:fgClr>
              <a:schemeClr val="tx1">
                <a:lumMod val="85000"/>
                <a:lumOff val="15000"/>
              </a:schemeClr>
            </a:fgClr>
            <a:bgClr>
              <a:srgbClr val="7A6560"/>
            </a:bgClr>
          </a:patt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배달의민족 도현"/>
            </a:endParaRPr>
          </a:p>
        </p:txBody>
      </p:sp>
      <p:sp>
        <p:nvSpPr>
          <p:cNvPr id="11" name="사각형: 둥근 모서리 2">
            <a:extLst>
              <a:ext uri="{FF2B5EF4-FFF2-40B4-BE49-F238E27FC236}">
                <a16:creationId xmlns:a16="http://schemas.microsoft.com/office/drawing/2014/main" id="{A83C4945-5B5A-468D-91F6-EB440F5017DA}"/>
              </a:ext>
            </a:extLst>
          </p:cNvPr>
          <p:cNvSpPr/>
          <p:nvPr userDrawn="1"/>
        </p:nvSpPr>
        <p:spPr>
          <a:xfrm>
            <a:off x="153619" y="52545"/>
            <a:ext cx="11897050" cy="805214"/>
          </a:xfrm>
          <a:prstGeom prst="roundRect">
            <a:avLst>
              <a:gd name="adj" fmla="val 16762"/>
            </a:avLst>
          </a:prstGeom>
          <a:solidFill>
            <a:srgbClr val="331608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9B9BD392-31A3-4CF4-9827-7ED3D2D47296}"/>
              </a:ext>
            </a:extLst>
          </p:cNvPr>
          <p:cNvSpPr/>
          <p:nvPr userDrawn="1"/>
        </p:nvSpPr>
        <p:spPr>
          <a:xfrm>
            <a:off x="131673" y="710910"/>
            <a:ext cx="11945721" cy="5706933"/>
          </a:xfrm>
          <a:prstGeom prst="roundRect">
            <a:avLst>
              <a:gd name="adj" fmla="val 2841"/>
            </a:avLst>
          </a:prstGeom>
          <a:solidFill>
            <a:schemeClr val="bg1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모서리가 둥근 직사각형 27">
            <a:extLst>
              <a:ext uri="{FF2B5EF4-FFF2-40B4-BE49-F238E27FC236}">
                <a16:creationId xmlns:a16="http://schemas.microsoft.com/office/drawing/2014/main" id="{EE70C3DF-A1A5-4C8E-A9D9-A6FDBDE5D8CD}"/>
              </a:ext>
            </a:extLst>
          </p:cNvPr>
          <p:cNvSpPr/>
          <p:nvPr userDrawn="1"/>
        </p:nvSpPr>
        <p:spPr>
          <a:xfrm>
            <a:off x="11609343" y="6522952"/>
            <a:ext cx="604575" cy="256472"/>
          </a:xfrm>
          <a:prstGeom prst="roundRect">
            <a:avLst>
              <a:gd name="adj" fmla="val 0"/>
            </a:avLst>
          </a:prstGeom>
          <a:solidFill>
            <a:srgbClr val="554143"/>
          </a:solidFill>
          <a:ln w="12700" cap="flat">
            <a:noFill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배달의민족 도현"/>
            </a:endParaRPr>
          </a:p>
        </p:txBody>
      </p:sp>
      <p:cxnSp>
        <p:nvCxnSpPr>
          <p:cNvPr id="16" name="직선 연결선[R] 10">
            <a:extLst>
              <a:ext uri="{FF2B5EF4-FFF2-40B4-BE49-F238E27FC236}">
                <a16:creationId xmlns:a16="http://schemas.microsoft.com/office/drawing/2014/main" id="{9FDB2667-9261-4F3C-B07A-23C61FC9A122}"/>
              </a:ext>
            </a:extLst>
          </p:cNvPr>
          <p:cNvCxnSpPr/>
          <p:nvPr userDrawn="1"/>
        </p:nvCxnSpPr>
        <p:spPr>
          <a:xfrm>
            <a:off x="356924" y="575110"/>
            <a:ext cx="433958" cy="0"/>
          </a:xfrm>
          <a:prstGeom prst="line">
            <a:avLst/>
          </a:prstGeom>
          <a:ln w="38100">
            <a:solidFill>
              <a:srgbClr val="F28C34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F489F8F-B0B4-46E2-A97E-2FA862CEE8C3}"/>
              </a:ext>
            </a:extLst>
          </p:cNvPr>
          <p:cNvSpPr txBox="1"/>
          <p:nvPr userDrawn="1"/>
        </p:nvSpPr>
        <p:spPr>
          <a:xfrm>
            <a:off x="309768" y="150895"/>
            <a:ext cx="52771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n w="12700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01</a:t>
            </a:r>
            <a:endParaRPr lang="ko-KR" altLang="en-US" sz="2400" b="1" dirty="0">
              <a:ln w="12700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E6E6C2-ED65-4FC9-A3D7-1D6B815ABA6D}"/>
              </a:ext>
            </a:extLst>
          </p:cNvPr>
          <p:cNvSpPr txBox="1"/>
          <p:nvPr userDrawn="1"/>
        </p:nvSpPr>
        <p:spPr>
          <a:xfrm>
            <a:off x="864475" y="129042"/>
            <a:ext cx="7862613" cy="5511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lvl="0" algn="l"/>
            <a:r>
              <a:rPr lang="en-US" altLang="ko-KR" sz="2800" b="1" kern="1200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Barrier-Free</a:t>
            </a:r>
            <a:r>
              <a:rPr lang="ko-KR" altLang="en-US" sz="2800" b="1" kern="1200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가 무엇일까</a:t>
            </a:r>
            <a:r>
              <a:rPr lang="en-US" altLang="ko-KR" sz="2800" b="1" kern="1200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?</a:t>
            </a:r>
          </a:p>
        </p:txBody>
      </p:sp>
      <p:sp>
        <p:nvSpPr>
          <p:cNvPr id="2" name="슬라이드 번호 개체 틀 3">
            <a:extLst>
              <a:ext uri="{FF2B5EF4-FFF2-40B4-BE49-F238E27FC236}">
                <a16:creationId xmlns:a16="http://schemas.microsoft.com/office/drawing/2014/main" id="{1BBE6933-3832-7C6C-B7C2-5CE2058E8398}"/>
              </a:ext>
            </a:extLst>
          </p:cNvPr>
          <p:cNvSpPr txBox="1">
            <a:spLocks/>
          </p:cNvSpPr>
          <p:nvPr userDrawn="1"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‹#›</a:t>
            </a:fld>
            <a:endParaRPr lang="ko-KR" altLang="en-US" sz="11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650962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현 도구 준비하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9ED9E376-8248-4924-BECA-A6C108BA9D3E}"/>
              </a:ext>
            </a:extLst>
          </p:cNvPr>
          <p:cNvSpPr/>
          <p:nvPr userDrawn="1"/>
        </p:nvSpPr>
        <p:spPr>
          <a:xfrm>
            <a:off x="-21919" y="-80467"/>
            <a:ext cx="12235837" cy="7015277"/>
          </a:xfrm>
          <a:prstGeom prst="rect">
            <a:avLst/>
          </a:prstGeom>
          <a:pattFill prst="ltUpDiag">
            <a:fgClr>
              <a:schemeClr val="tx1">
                <a:lumMod val="85000"/>
                <a:lumOff val="15000"/>
              </a:schemeClr>
            </a:fgClr>
            <a:bgClr>
              <a:srgbClr val="7A6560"/>
            </a:bgClr>
          </a:patt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배달의민족 도현"/>
            </a:endParaRPr>
          </a:p>
        </p:txBody>
      </p:sp>
      <p:sp>
        <p:nvSpPr>
          <p:cNvPr id="11" name="사각형: 둥근 모서리 2">
            <a:extLst>
              <a:ext uri="{FF2B5EF4-FFF2-40B4-BE49-F238E27FC236}">
                <a16:creationId xmlns:a16="http://schemas.microsoft.com/office/drawing/2014/main" id="{A83C4945-5B5A-468D-91F6-EB440F5017DA}"/>
              </a:ext>
            </a:extLst>
          </p:cNvPr>
          <p:cNvSpPr/>
          <p:nvPr userDrawn="1"/>
        </p:nvSpPr>
        <p:spPr>
          <a:xfrm>
            <a:off x="153619" y="52545"/>
            <a:ext cx="11897050" cy="805214"/>
          </a:xfrm>
          <a:prstGeom prst="roundRect">
            <a:avLst>
              <a:gd name="adj" fmla="val 16762"/>
            </a:avLst>
          </a:prstGeom>
          <a:solidFill>
            <a:srgbClr val="331608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9B9BD392-31A3-4CF4-9827-7ED3D2D47296}"/>
              </a:ext>
            </a:extLst>
          </p:cNvPr>
          <p:cNvSpPr/>
          <p:nvPr userDrawn="1"/>
        </p:nvSpPr>
        <p:spPr>
          <a:xfrm>
            <a:off x="131673" y="710910"/>
            <a:ext cx="11945721" cy="5706933"/>
          </a:xfrm>
          <a:prstGeom prst="roundRect">
            <a:avLst>
              <a:gd name="adj" fmla="val 2841"/>
            </a:avLst>
          </a:prstGeom>
          <a:solidFill>
            <a:schemeClr val="bg1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모서리가 둥근 직사각형 27">
            <a:extLst>
              <a:ext uri="{FF2B5EF4-FFF2-40B4-BE49-F238E27FC236}">
                <a16:creationId xmlns:a16="http://schemas.microsoft.com/office/drawing/2014/main" id="{EE70C3DF-A1A5-4C8E-A9D9-A6FDBDE5D8CD}"/>
              </a:ext>
            </a:extLst>
          </p:cNvPr>
          <p:cNvSpPr/>
          <p:nvPr userDrawn="1"/>
        </p:nvSpPr>
        <p:spPr>
          <a:xfrm>
            <a:off x="11609343" y="6522952"/>
            <a:ext cx="604575" cy="256472"/>
          </a:xfrm>
          <a:prstGeom prst="roundRect">
            <a:avLst>
              <a:gd name="adj" fmla="val 0"/>
            </a:avLst>
          </a:prstGeom>
          <a:solidFill>
            <a:srgbClr val="554143"/>
          </a:solidFill>
          <a:ln w="12700" cap="flat">
            <a:noFill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배달의민족 도현"/>
            </a:endParaRPr>
          </a:p>
        </p:txBody>
      </p:sp>
      <p:cxnSp>
        <p:nvCxnSpPr>
          <p:cNvPr id="16" name="직선 연결선[R] 10">
            <a:extLst>
              <a:ext uri="{FF2B5EF4-FFF2-40B4-BE49-F238E27FC236}">
                <a16:creationId xmlns:a16="http://schemas.microsoft.com/office/drawing/2014/main" id="{9FDB2667-9261-4F3C-B07A-23C61FC9A122}"/>
              </a:ext>
            </a:extLst>
          </p:cNvPr>
          <p:cNvCxnSpPr/>
          <p:nvPr userDrawn="1"/>
        </p:nvCxnSpPr>
        <p:spPr>
          <a:xfrm>
            <a:off x="356924" y="575110"/>
            <a:ext cx="433958" cy="0"/>
          </a:xfrm>
          <a:prstGeom prst="line">
            <a:avLst/>
          </a:prstGeom>
          <a:ln w="38100">
            <a:solidFill>
              <a:srgbClr val="F28C34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F489F8F-B0B4-46E2-A97E-2FA862CEE8C3}"/>
              </a:ext>
            </a:extLst>
          </p:cNvPr>
          <p:cNvSpPr txBox="1"/>
          <p:nvPr userDrawn="1"/>
        </p:nvSpPr>
        <p:spPr>
          <a:xfrm>
            <a:off x="281716" y="150895"/>
            <a:ext cx="583814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n w="12700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02</a:t>
            </a:r>
            <a:endParaRPr lang="ko-KR" altLang="en-US" sz="2400" b="1" dirty="0">
              <a:ln w="12700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E6E6C2-ED65-4FC9-A3D7-1D6B815ABA6D}"/>
              </a:ext>
            </a:extLst>
          </p:cNvPr>
          <p:cNvSpPr txBox="1"/>
          <p:nvPr userDrawn="1"/>
        </p:nvSpPr>
        <p:spPr>
          <a:xfrm>
            <a:off x="916248" y="133484"/>
            <a:ext cx="7862613" cy="5511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lvl="0" algn="l"/>
            <a:r>
              <a:rPr lang="ko-KR" altLang="en-US" sz="2800" b="1" kern="1200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구현 도구 준비하기</a:t>
            </a:r>
          </a:p>
        </p:txBody>
      </p:sp>
      <p:sp>
        <p:nvSpPr>
          <p:cNvPr id="2" name="슬라이드 번호 개체 틀 3">
            <a:extLst>
              <a:ext uri="{FF2B5EF4-FFF2-40B4-BE49-F238E27FC236}">
                <a16:creationId xmlns:a16="http://schemas.microsoft.com/office/drawing/2014/main" id="{C8BE357F-82D5-780B-E73C-1FC99E8EB66C}"/>
              </a:ext>
            </a:extLst>
          </p:cNvPr>
          <p:cNvSpPr txBox="1">
            <a:spLocks/>
          </p:cNvSpPr>
          <p:nvPr userDrawn="1"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‹#›</a:t>
            </a:fld>
            <a:endParaRPr lang="ko-KR" altLang="en-US" sz="11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308101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AE2B6B4-D109-B26C-3AB9-DF617DA063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0CDF577-0BC5-784C-A378-D527D892CC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3C35CC3-6410-12A6-9461-B701189058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3A85BD-BB8B-4D47-967A-9B0949E643E6}" type="datetimeFigureOut">
              <a:rPr lang="ko-KR" altLang="en-US" smtClean="0"/>
              <a:t>2025-06-05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944A1D9-FFF2-87AA-12CA-1DA457A705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84421C1-538E-69DD-92B0-240CAC27D7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3BE429-4064-490E-9523-3E7DA6933B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4555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70" r:id="rId3"/>
    <p:sldLayoutId id="2147483672" r:id="rId4"/>
    <p:sldLayoutId id="2147483666" r:id="rId5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4.xml"/><Relationship Id="rId5" Type="http://schemas.microsoft.com/office/2007/relationships/hdphoto" Target="../media/hdphoto1.wdp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hyperlink" Target="https://platform.openai.com/docs/models?utm_source=chatgpt.com" TargetMode="Externa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platform.openai.com/docs/models?utm_source=chatgpt.com" TargetMode="External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4.xml"/><Relationship Id="rId1" Type="http://schemas.openxmlformats.org/officeDocument/2006/relationships/video" Target="https://www.youtube.com/embed/DJhie15bGmA?feature=oembed" TargetMode="External"/><Relationship Id="rId4" Type="http://schemas.openxmlformats.org/officeDocument/2006/relationships/image" Target="../media/image1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extBox 151">
            <a:extLst>
              <a:ext uri="{FF2B5EF4-FFF2-40B4-BE49-F238E27FC236}">
                <a16:creationId xmlns:a16="http://schemas.microsoft.com/office/drawing/2014/main" id="{26D3E4B5-70F4-4BBD-B32E-C2BA936F726F}"/>
              </a:ext>
            </a:extLst>
          </p:cNvPr>
          <p:cNvSpPr txBox="1"/>
          <p:nvPr/>
        </p:nvSpPr>
        <p:spPr>
          <a:xfrm>
            <a:off x="796175" y="2933785"/>
            <a:ext cx="10795603" cy="64633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ko-KR" altLang="en-US" sz="3200" dirty="0">
                <a:solidFill>
                  <a:schemeClr val="bg1">
                    <a:lumMod val="75000"/>
                    <a:lumOff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인공지능과 함께하는 </a:t>
            </a:r>
            <a:r>
              <a:rPr lang="ko-KR" altLang="en-US" sz="32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배리어프리</a:t>
            </a:r>
            <a:r>
              <a:rPr lang="ko-KR" altLang="en-US" sz="3200" dirty="0">
                <a:solidFill>
                  <a:schemeClr val="bg1">
                    <a:lumMod val="75000"/>
                    <a:lumOff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키오스크 만들기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38E6DF89-89E9-47D0-883D-02F9D8536562}"/>
              </a:ext>
            </a:extLst>
          </p:cNvPr>
          <p:cNvSpPr txBox="1"/>
          <p:nvPr/>
        </p:nvSpPr>
        <p:spPr>
          <a:xfrm>
            <a:off x="1175881" y="4067808"/>
            <a:ext cx="7045676" cy="461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ko-KR" altLang="en-US" sz="2400" b="1" dirty="0">
                <a:solidFill>
                  <a:schemeClr val="bg1">
                    <a:lumMod val="85000"/>
                    <a:lumOff val="15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중흥중학교</a:t>
            </a:r>
            <a:endParaRPr lang="en-US" altLang="ko-KR" sz="2400" b="1" kern="1200" dirty="0">
              <a:solidFill>
                <a:schemeClr val="bg1">
                  <a:lumMod val="85000"/>
                  <a:lumOff val="15000"/>
                </a:schemeClr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42572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F00F8E-5B52-AFE5-BDAA-0337100BAB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4ABE8648-8D67-06FC-4D0E-B177204FAB20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3879DFB1-3B70-BAD5-31BC-E40531691F36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시각장애인을 위한 음성지원 키오스크 만들기</a:t>
              </a:r>
              <a:endPara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A5D3A4A6-E526-02AA-9FBA-2976B474DE4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0F5D6C57-0DC3-D077-1FCE-DC1B475EFEBB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35704B80-1076-4257-F3D3-74B89F645574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A874B26-4CBE-BDC2-AAA2-AF17FD0B0A2A}"/>
              </a:ext>
            </a:extLst>
          </p:cNvPr>
          <p:cNvSpPr/>
          <p:nvPr/>
        </p:nvSpPr>
        <p:spPr>
          <a:xfrm>
            <a:off x="8686800" y="6177541"/>
            <a:ext cx="3383146" cy="215444"/>
          </a:xfrm>
          <a:prstGeom prst="rect">
            <a:avLst/>
          </a:prstGeom>
          <a:noFill/>
          <a:ln w="28575">
            <a:noFill/>
          </a:ln>
        </p:spPr>
        <p:txBody>
          <a:bodyPr wrap="square">
            <a:spAutoFit/>
          </a:bodyPr>
          <a:lstStyle/>
          <a:p>
            <a:pPr marL="0" marR="0" lvl="0" indent="0" algn="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8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출처</a:t>
            </a:r>
            <a:r>
              <a:rPr kumimoji="0" lang="en-US" altLang="ko-KR" sz="8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: (</a:t>
            </a:r>
            <a:r>
              <a:rPr kumimoji="0" lang="ko-KR" altLang="en-US" sz="8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주</a:t>
            </a:r>
            <a:r>
              <a:rPr kumimoji="0" lang="en-US" altLang="ko-KR" sz="8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)</a:t>
            </a:r>
            <a:r>
              <a:rPr kumimoji="0" lang="ko-KR" altLang="en-US" sz="800" b="0" i="0" u="none" strike="noStrike" kern="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엘리비전</a:t>
            </a:r>
            <a:r>
              <a:rPr kumimoji="0" lang="ko-KR" altLang="en-US" sz="8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en-US" altLang="ko-KR" sz="8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(http://www.elivision.com/product/)</a:t>
            </a:r>
          </a:p>
        </p:txBody>
      </p:sp>
      <p:pic>
        <p:nvPicPr>
          <p:cNvPr id="7170" name="Picture 2" descr="전북] &quot;들리지 않으면 알 수 없어요&quot;...시각장애인 음성지원 키오스크 '절실' &lt; 사회일반 &lt; 사회 &lt; 기사본문 - 전라일보">
            <a:extLst>
              <a:ext uri="{FF2B5EF4-FFF2-40B4-BE49-F238E27FC236}">
                <a16:creationId xmlns:a16="http://schemas.microsoft.com/office/drawing/2014/main" id="{9E817E67-58EB-76D9-2866-78515DDAB4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3346" y="2546252"/>
            <a:ext cx="4315742" cy="2862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그림 11" descr="텍스트, 스크린샷, 미디어, 광고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9A71C72F-BF1D-8B0A-B775-62BEACA061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2733" y="2546252"/>
            <a:ext cx="5089469" cy="2862826"/>
          </a:xfrm>
          <a:prstGeom prst="rect">
            <a:avLst/>
          </a:prstGeom>
        </p:spPr>
      </p:pic>
      <p:pic>
        <p:nvPicPr>
          <p:cNvPr id="7172" name="Picture 4" descr="Arrow Left Clipart Transparent PNG Hd, Vector Left Arrow Icon, Arrow Icons,  Arrow Clipart, Arrow PNG Image For Free Download">
            <a:extLst>
              <a:ext uri="{FF2B5EF4-FFF2-40B4-BE49-F238E27FC236}">
                <a16:creationId xmlns:a16="http://schemas.microsoft.com/office/drawing/2014/main" id="{58C359D0-DD4E-B0F0-73DD-D658B7244D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5749087" y="3610817"/>
            <a:ext cx="733646" cy="7336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25046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D45501-2881-0183-488B-08644939A1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>
            <a:extLst>
              <a:ext uri="{FF2B5EF4-FFF2-40B4-BE49-F238E27FC236}">
                <a16:creationId xmlns:a16="http://schemas.microsoft.com/office/drawing/2014/main" id="{D6C20D6B-013D-C7B9-2DDF-0D0E9DD428FE}"/>
              </a:ext>
            </a:extLst>
          </p:cNvPr>
          <p:cNvGrpSpPr/>
          <p:nvPr/>
        </p:nvGrpSpPr>
        <p:grpSpPr>
          <a:xfrm>
            <a:off x="620956" y="1073049"/>
            <a:ext cx="8091044" cy="489557"/>
            <a:chOff x="1189916" y="1144994"/>
            <a:chExt cx="8091044" cy="48955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C474C7E-C323-BFD7-E943-9E10E494ABAC}"/>
                </a:ext>
              </a:extLst>
            </p:cNvPr>
            <p:cNvSpPr txBox="1"/>
            <p:nvPr/>
          </p:nvSpPr>
          <p:spPr>
            <a:xfrm>
              <a:off x="1766129" y="1144994"/>
              <a:ext cx="7514831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여러분이 만들게 될 </a:t>
              </a:r>
              <a:r>
                <a:rPr lang="ko-KR" altLang="en-US" sz="2400" kern="0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배리어프리</a:t>
              </a: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 키오스크 예시</a:t>
              </a:r>
              <a:endPara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230C995E-338B-CD83-AE7F-3CBBA52623EE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15" name="사각형: 둥근 모서리 14">
                <a:extLst>
                  <a:ext uri="{FF2B5EF4-FFF2-40B4-BE49-F238E27FC236}">
                    <a16:creationId xmlns:a16="http://schemas.microsoft.com/office/drawing/2014/main" id="{D2E77545-517C-86C4-0788-D7CDDA78AA37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16" name="사각형: 둥근 모서리 15">
                <a:extLst>
                  <a:ext uri="{FF2B5EF4-FFF2-40B4-BE49-F238E27FC236}">
                    <a16:creationId xmlns:a16="http://schemas.microsoft.com/office/drawing/2014/main" id="{428B75DA-A82E-55F1-6F3E-61F052208E44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pic>
        <p:nvPicPr>
          <p:cNvPr id="2" name="배리어프리_시연">
            <a:hlinkClick r:id="" action="ppaction://media"/>
            <a:extLst>
              <a:ext uri="{FF2B5EF4-FFF2-40B4-BE49-F238E27FC236}">
                <a16:creationId xmlns:a16="http://schemas.microsoft.com/office/drawing/2014/main" id="{4F79CBBC-F485-F851-EBAB-2902F7D1D98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20948" y="1836000"/>
            <a:ext cx="7950103" cy="413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48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E94242-7CB2-52ED-1A5C-BABDC43867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>
            <a:extLst>
              <a:ext uri="{FF2B5EF4-FFF2-40B4-BE49-F238E27FC236}">
                <a16:creationId xmlns:a16="http://schemas.microsoft.com/office/drawing/2014/main" id="{53134612-28D7-311B-F8E4-1E7C128173EF}"/>
              </a:ext>
            </a:extLst>
          </p:cNvPr>
          <p:cNvGrpSpPr/>
          <p:nvPr/>
        </p:nvGrpSpPr>
        <p:grpSpPr>
          <a:xfrm>
            <a:off x="620956" y="1073049"/>
            <a:ext cx="8091044" cy="489557"/>
            <a:chOff x="1189916" y="1144994"/>
            <a:chExt cx="8091044" cy="48955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80C8C5E-1658-1696-9ACF-CA942B7526C4}"/>
                </a:ext>
              </a:extLst>
            </p:cNvPr>
            <p:cNvSpPr txBox="1"/>
            <p:nvPr/>
          </p:nvSpPr>
          <p:spPr>
            <a:xfrm>
              <a:off x="1766129" y="1144994"/>
              <a:ext cx="7514831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여러분이 만들게 될 </a:t>
              </a:r>
              <a:r>
                <a:rPr lang="ko-KR" altLang="en-US" sz="2400" kern="0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배리어프리</a:t>
              </a: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 키오스크 예시</a:t>
              </a:r>
              <a:endPara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79D127C2-39AB-3832-BFE3-7A8A26BE1378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15" name="사각형: 둥근 모서리 14">
                <a:extLst>
                  <a:ext uri="{FF2B5EF4-FFF2-40B4-BE49-F238E27FC236}">
                    <a16:creationId xmlns:a16="http://schemas.microsoft.com/office/drawing/2014/main" id="{1156AAFC-245C-7F7E-9D37-F618F79D47AF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16" name="사각형: 둥근 모서리 15">
                <a:extLst>
                  <a:ext uri="{FF2B5EF4-FFF2-40B4-BE49-F238E27FC236}">
                    <a16:creationId xmlns:a16="http://schemas.microsoft.com/office/drawing/2014/main" id="{AA6DA0D6-90D2-41EB-85AF-E96D4EEBE3AD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pic>
        <p:nvPicPr>
          <p:cNvPr id="3" name="일반_시연">
            <a:hlinkClick r:id="" action="ppaction://media"/>
            <a:extLst>
              <a:ext uri="{FF2B5EF4-FFF2-40B4-BE49-F238E27FC236}">
                <a16:creationId xmlns:a16="http://schemas.microsoft.com/office/drawing/2014/main" id="{9A82CE60-C354-AE06-1E85-B5E6F19AD97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01732" y="1763340"/>
            <a:ext cx="8988536" cy="44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563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29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55CCBE-C356-67C4-80A5-F1FF67DF91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8DE7E17D-166B-C73B-1ED0-964F68A6B5B5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9146ADCD-ACEE-047D-A60D-0CCD8E1DDECF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배리어프리</a:t>
              </a:r>
              <a:r>
                <a:rPr kumimoji="0" lang="ko-KR" altLang="en-US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 키오스크를 만들기 위한 도구들</a:t>
              </a:r>
              <a:endPara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487912EC-84EC-6FB3-7198-44DA8BFE1D8E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3F8E2A0D-BDEE-374A-DE3F-56DEC37F79DF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A554D74D-E758-04A5-02D0-EBA68F12EA5E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pic>
        <p:nvPicPr>
          <p:cNvPr id="1026" name="Picture 2" descr="Python Streamlit 패키지를 이용한 대시보드 만들기 – 차라투 블로그">
            <a:extLst>
              <a:ext uri="{FF2B5EF4-FFF2-40B4-BE49-F238E27FC236}">
                <a16:creationId xmlns:a16="http://schemas.microsoft.com/office/drawing/2014/main" id="{FDC5864C-89B9-B83B-F75C-9AAD4AEA9A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3529" y="3858454"/>
            <a:ext cx="3363981" cy="1757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dding API With ChatGPT Steps">
            <a:extLst>
              <a:ext uri="{FF2B5EF4-FFF2-40B4-BE49-F238E27FC236}">
                <a16:creationId xmlns:a16="http://schemas.microsoft.com/office/drawing/2014/main" id="{7AE0F11E-0AE3-7CFB-0398-5A341B7C51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2549" y="4091693"/>
            <a:ext cx="2475915" cy="1392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OpenAI Whisper와 함께하는 음성 인식">
            <a:extLst>
              <a:ext uri="{FF2B5EF4-FFF2-40B4-BE49-F238E27FC236}">
                <a16:creationId xmlns:a16="http://schemas.microsoft.com/office/drawing/2014/main" id="{EBE15940-CCFE-D040-98DC-7F2D5EC025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4594" y="4091693"/>
            <a:ext cx="2475915" cy="1291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28606DC0-EFB6-7AB5-0A7A-F78B687FA7DB}"/>
              </a:ext>
            </a:extLst>
          </p:cNvPr>
          <p:cNvSpPr/>
          <p:nvPr/>
        </p:nvSpPr>
        <p:spPr>
          <a:xfrm>
            <a:off x="2472242" y="5783839"/>
            <a:ext cx="76655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UX/UI</a:t>
            </a:r>
            <a:endParaRPr kumimoji="0" lang="ko-KR" altLang="en-US" sz="16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13714BE-0747-3087-3EBD-83F087506073}"/>
              </a:ext>
            </a:extLst>
          </p:cNvPr>
          <p:cNvSpPr/>
          <p:nvPr/>
        </p:nvSpPr>
        <p:spPr>
          <a:xfrm>
            <a:off x="5720973" y="5783839"/>
            <a:ext cx="103906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언어 모델</a:t>
            </a:r>
            <a:endParaRPr kumimoji="0" lang="ko-KR" altLang="en-US" sz="16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681929F7-53C8-8663-1FFD-4A5B6C7BAA1D}"/>
              </a:ext>
            </a:extLst>
          </p:cNvPr>
          <p:cNvSpPr/>
          <p:nvPr/>
        </p:nvSpPr>
        <p:spPr>
          <a:xfrm>
            <a:off x="8594402" y="5783839"/>
            <a:ext cx="169629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음성인식 및 출력</a:t>
            </a:r>
          </a:p>
        </p:txBody>
      </p:sp>
      <p:pic>
        <p:nvPicPr>
          <p:cNvPr id="1032" name="Picture 8" descr="VSCode(Visual Studio Code) 사용법 - 파이썬/깃허브/아나콘다 연동">
            <a:extLst>
              <a:ext uri="{FF2B5EF4-FFF2-40B4-BE49-F238E27FC236}">
                <a16:creationId xmlns:a16="http://schemas.microsoft.com/office/drawing/2014/main" id="{3205B632-C769-A589-88BB-D114765465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5519" y="1776989"/>
            <a:ext cx="2663484" cy="1331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5FBA81CF-8D4A-5F30-8379-F09A50AAD0B1}"/>
              </a:ext>
            </a:extLst>
          </p:cNvPr>
          <p:cNvSpPr/>
          <p:nvPr/>
        </p:nvSpPr>
        <p:spPr>
          <a:xfrm>
            <a:off x="3371973" y="3211913"/>
            <a:ext cx="163057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6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코드 인터프리터</a:t>
            </a:r>
            <a:endParaRPr kumimoji="0" lang="ko-KR" altLang="en-US" sz="16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pic>
        <p:nvPicPr>
          <p:cNvPr id="1034" name="Picture 10" descr="Anaconda] 아나콘다 가상환경의 개념 및 활용방법 - yg's blog">
            <a:extLst>
              <a:ext uri="{FF2B5EF4-FFF2-40B4-BE49-F238E27FC236}">
                <a16:creationId xmlns:a16="http://schemas.microsoft.com/office/drawing/2014/main" id="{ABF9CB8C-D51A-B2C3-AF79-6F26C6FF96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4674" y="1891009"/>
            <a:ext cx="2579839" cy="1139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8282E5AE-EECF-23B2-0D6E-BE648DCCCC16}"/>
              </a:ext>
            </a:extLst>
          </p:cNvPr>
          <p:cNvSpPr/>
          <p:nvPr/>
        </p:nvSpPr>
        <p:spPr>
          <a:xfrm>
            <a:off x="7487892" y="3211913"/>
            <a:ext cx="143340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개발환경 세팅</a:t>
            </a:r>
          </a:p>
        </p:txBody>
      </p:sp>
    </p:spTree>
    <p:extLst>
      <p:ext uri="{BB962C8B-B14F-4D97-AF65-F5344CB8AC3E}">
        <p14:creationId xmlns:p14="http://schemas.microsoft.com/office/powerpoint/2010/main" val="1886463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C452F5-7E97-5C55-39A1-A212D7B347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E37669E8-EAEE-4EAE-36EC-14A2512C4AC0}"/>
              </a:ext>
            </a:extLst>
          </p:cNvPr>
          <p:cNvGrpSpPr/>
          <p:nvPr/>
        </p:nvGrpSpPr>
        <p:grpSpPr>
          <a:xfrm>
            <a:off x="692076" y="1147755"/>
            <a:ext cx="8007031" cy="489557"/>
            <a:chOff x="1189916" y="1147755"/>
            <a:chExt cx="8007031" cy="4895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5E120A52-4048-8042-A5FA-D613D1F2E5C5}"/>
                </a:ext>
              </a:extLst>
            </p:cNvPr>
            <p:cNvSpPr txBox="1"/>
            <p:nvPr/>
          </p:nvSpPr>
          <p:spPr>
            <a:xfrm>
              <a:off x="1766128" y="1147755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VSCode</a:t>
              </a: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와 </a:t>
              </a:r>
              <a:r>
                <a:rPr lang="en-US" altLang="ko-KR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Anaconda</a:t>
              </a: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로 개발환경 세팅하기</a:t>
              </a:r>
              <a:endPara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4F0F8559-D9D4-0F66-A15B-5E034A1D3443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F657C37C-1488-5E4C-A2B6-8BB9E14D1990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2521764E-218C-C781-D49F-5516F6B1CB69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CD8D405F-FE4F-DEDB-E063-A171B27E51C8}"/>
              </a:ext>
            </a:extLst>
          </p:cNvPr>
          <p:cNvGrpSpPr/>
          <p:nvPr/>
        </p:nvGrpSpPr>
        <p:grpSpPr>
          <a:xfrm>
            <a:off x="3400529" y="1906173"/>
            <a:ext cx="5504822" cy="4169048"/>
            <a:chOff x="1465404" y="1906173"/>
            <a:chExt cx="5504822" cy="4169048"/>
          </a:xfrm>
        </p:grpSpPr>
        <p:pic>
          <p:nvPicPr>
            <p:cNvPr id="11" name="그림 10" descr="텍스트, 스크린샷, 소프트웨어, 멀티미디어 소프트웨어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77F16858-7784-9E92-9728-96FFDFD134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65404" y="1906173"/>
              <a:ext cx="5504822" cy="4169048"/>
            </a:xfrm>
            <a:prstGeom prst="rect">
              <a:avLst/>
            </a:prstGeom>
          </p:spPr>
        </p:pic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A3AB6A8A-A7CC-E662-8A39-AE58BF986650}"/>
                </a:ext>
              </a:extLst>
            </p:cNvPr>
            <p:cNvSpPr/>
            <p:nvPr/>
          </p:nvSpPr>
          <p:spPr>
            <a:xfrm>
              <a:off x="1645920" y="2912012"/>
              <a:ext cx="1751428" cy="133643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4" name="직선 화살표 연결선 13">
              <a:extLst>
                <a:ext uri="{FF2B5EF4-FFF2-40B4-BE49-F238E27FC236}">
                  <a16:creationId xmlns:a16="http://schemas.microsoft.com/office/drawing/2014/main" id="{BEB1F001-21E7-8E78-ED60-A4698252E25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97348" y="2643151"/>
              <a:ext cx="1637414" cy="311429"/>
            </a:xfrm>
            <a:prstGeom prst="straightConnector1">
              <a:avLst/>
            </a:prstGeom>
            <a:ln w="254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C5FC269-48B7-DE1E-49BE-77C00794A0E1}"/>
                </a:ext>
              </a:extLst>
            </p:cNvPr>
            <p:cNvSpPr txBox="1"/>
            <p:nvPr/>
          </p:nvSpPr>
          <p:spPr>
            <a:xfrm>
              <a:off x="5034762" y="2458485"/>
              <a:ext cx="141767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실습 폴더를</a:t>
              </a:r>
              <a:endParaRPr lang="en-US" altLang="ko-KR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  <a:p>
              <a:r>
                <a:rPr lang="ko-KR" altLang="en-US" dirty="0">
                  <a:solidFill>
                    <a:schemeClr val="bg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열어주세요</a:t>
              </a:r>
              <a:r>
                <a:rPr lang="en-US" altLang="ko-KR" dirty="0">
                  <a:solidFill>
                    <a:schemeClr val="bg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!</a:t>
              </a:r>
              <a:endParaRPr lang="ko-KR" altLang="en-US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131478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C452F5-7E97-5C55-39A1-A212D7B347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E37669E8-EAEE-4EAE-36EC-14A2512C4AC0}"/>
              </a:ext>
            </a:extLst>
          </p:cNvPr>
          <p:cNvGrpSpPr/>
          <p:nvPr/>
        </p:nvGrpSpPr>
        <p:grpSpPr>
          <a:xfrm>
            <a:off x="692076" y="1147755"/>
            <a:ext cx="8007031" cy="489557"/>
            <a:chOff x="1189916" y="1147755"/>
            <a:chExt cx="8007031" cy="4895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5E120A52-4048-8042-A5FA-D613D1F2E5C5}"/>
                </a:ext>
              </a:extLst>
            </p:cNvPr>
            <p:cNvSpPr txBox="1"/>
            <p:nvPr/>
          </p:nvSpPr>
          <p:spPr>
            <a:xfrm>
              <a:off x="1766128" y="1147755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VSCode</a:t>
              </a: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와 </a:t>
              </a:r>
              <a:r>
                <a:rPr lang="en-US" altLang="ko-KR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Anaconda</a:t>
              </a: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로 개발환경 세팅하기</a:t>
              </a:r>
              <a:endPara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4F0F8559-D9D4-0F66-A15B-5E034A1D3443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F657C37C-1488-5E4C-A2B6-8BB9E14D1990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2521764E-218C-C781-D49F-5516F6B1CB69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pic>
        <p:nvPicPr>
          <p:cNvPr id="8" name="그림 7" descr="텍스트, 스크린샷, 소프트웨어, 운영 체제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7A07A2B8-EE33-705E-A113-4D48726057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5701" y="1701209"/>
            <a:ext cx="8300598" cy="4575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2273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37AC9C-273F-C3A1-9F9C-D6C6853774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텍스트, 스크린샷, 소프트웨어, 멀티미디어 소프트웨어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7D4739E0-3DB3-F4FC-A072-0B9ABE5E81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7389" y="2204669"/>
            <a:ext cx="7497221" cy="3696216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874DB91E-629B-B3E4-8F4A-A67F70E660F0}"/>
              </a:ext>
            </a:extLst>
          </p:cNvPr>
          <p:cNvGrpSpPr/>
          <p:nvPr/>
        </p:nvGrpSpPr>
        <p:grpSpPr>
          <a:xfrm>
            <a:off x="692076" y="1147755"/>
            <a:ext cx="8007031" cy="489557"/>
            <a:chOff x="1189916" y="1147755"/>
            <a:chExt cx="8007031" cy="4895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FA638A24-72B2-4110-82E7-6E8E46946E90}"/>
                </a:ext>
              </a:extLst>
            </p:cNvPr>
            <p:cNvSpPr txBox="1"/>
            <p:nvPr/>
          </p:nvSpPr>
          <p:spPr>
            <a:xfrm>
              <a:off x="1766128" y="1147755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VSCode</a:t>
              </a: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와 </a:t>
              </a:r>
              <a:r>
                <a:rPr lang="en-US" altLang="ko-KR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Anaconda</a:t>
              </a: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로 개발환경 세팅하기</a:t>
              </a:r>
              <a:endPara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85804CDA-AF2F-FAFE-B50A-AD3B36905333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1B2D7D05-DB20-4F11-3AF3-5667C7849C6D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AF7BF8B8-CDFD-7419-EA51-6D1A252D79B7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56B4F17-2DBE-C2B3-DDD5-51A17CA3EAB3}"/>
              </a:ext>
            </a:extLst>
          </p:cNvPr>
          <p:cNvSpPr/>
          <p:nvPr/>
        </p:nvSpPr>
        <p:spPr>
          <a:xfrm>
            <a:off x="3470685" y="2324842"/>
            <a:ext cx="2143305" cy="50341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F3583395-B052-AB70-D923-123E04197DB5}"/>
              </a:ext>
            </a:extLst>
          </p:cNvPr>
          <p:cNvCxnSpPr>
            <a:cxnSpLocks/>
          </p:cNvCxnSpPr>
          <p:nvPr/>
        </p:nvCxnSpPr>
        <p:spPr>
          <a:xfrm flipH="1" flipV="1">
            <a:off x="5613990" y="2576551"/>
            <a:ext cx="1770076" cy="936936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352BD6D3-B295-04ED-42D4-93A37BFBB0A2}"/>
              </a:ext>
            </a:extLst>
          </p:cNvPr>
          <p:cNvSpPr txBox="1"/>
          <p:nvPr/>
        </p:nvSpPr>
        <p:spPr>
          <a:xfrm>
            <a:off x="7480248" y="3442030"/>
            <a:ext cx="269865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Ctrl+Shift+P</a:t>
            </a:r>
            <a:r>
              <a:rPr lang="ko-KR" altLang="en-US" sz="14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로 메뉴 오픈</a:t>
            </a:r>
            <a:endParaRPr lang="en-US" altLang="ko-KR" sz="1400" dirty="0">
              <a:solidFill>
                <a:schemeClr val="bg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r>
              <a:rPr lang="en-US" altLang="ko-KR" sz="14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Interpreter</a:t>
            </a:r>
            <a:r>
              <a:rPr lang="ko-KR" altLang="en-US" sz="14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검색</a:t>
            </a:r>
            <a:endParaRPr lang="en-US" altLang="ko-KR" sz="1400" dirty="0">
              <a:solidFill>
                <a:schemeClr val="bg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r>
              <a:rPr lang="en-US" altLang="ko-KR" sz="14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Python: Select Interpreter</a:t>
            </a:r>
            <a:endParaRPr lang="ko-KR" altLang="en-US" sz="1400" dirty="0">
              <a:solidFill>
                <a:schemeClr val="bg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289415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37AC9C-273F-C3A1-9F9C-D6C6853774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텍스트, 스크린샷, 소프트웨어, 폰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EC30D198-8A8E-D255-C215-0B89D53FE4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9589" y="1933199"/>
            <a:ext cx="4672822" cy="3942002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874DB91E-629B-B3E4-8F4A-A67F70E660F0}"/>
              </a:ext>
            </a:extLst>
          </p:cNvPr>
          <p:cNvGrpSpPr/>
          <p:nvPr/>
        </p:nvGrpSpPr>
        <p:grpSpPr>
          <a:xfrm>
            <a:off x="692076" y="1147755"/>
            <a:ext cx="8007031" cy="489557"/>
            <a:chOff x="1189916" y="1147755"/>
            <a:chExt cx="8007031" cy="4895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FA638A24-72B2-4110-82E7-6E8E46946E90}"/>
                </a:ext>
              </a:extLst>
            </p:cNvPr>
            <p:cNvSpPr txBox="1"/>
            <p:nvPr/>
          </p:nvSpPr>
          <p:spPr>
            <a:xfrm>
              <a:off x="1766128" y="1147755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VSCode</a:t>
              </a: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와 </a:t>
              </a:r>
              <a:r>
                <a:rPr lang="en-US" altLang="ko-KR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Anaconda</a:t>
              </a: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로 개발환경 세팅하기</a:t>
              </a:r>
              <a:endPara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85804CDA-AF2F-FAFE-B50A-AD3B36905333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1B2D7D05-DB20-4F11-3AF3-5667C7849C6D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AF7BF8B8-CDFD-7419-EA51-6D1A252D79B7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56B4F17-2DBE-C2B3-DDD5-51A17CA3EAB3}"/>
              </a:ext>
            </a:extLst>
          </p:cNvPr>
          <p:cNvSpPr/>
          <p:nvPr/>
        </p:nvSpPr>
        <p:spPr>
          <a:xfrm>
            <a:off x="3823485" y="5557642"/>
            <a:ext cx="4298115" cy="31755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52BD6D3-B295-04ED-42D4-93A37BFBB0A2}"/>
              </a:ext>
            </a:extLst>
          </p:cNvPr>
          <p:cNvSpPr txBox="1"/>
          <p:nvPr/>
        </p:nvSpPr>
        <p:spPr>
          <a:xfrm>
            <a:off x="8496307" y="5556356"/>
            <a:ext cx="26986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codi</a:t>
            </a:r>
            <a:r>
              <a:rPr lang="en-US" altLang="ko-KR" sz="1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-kiosk </a:t>
            </a:r>
            <a:r>
              <a:rPr lang="ko-KR" altLang="en-US" sz="1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선택</a:t>
            </a:r>
          </a:p>
        </p:txBody>
      </p:sp>
    </p:spTree>
    <p:extLst>
      <p:ext uri="{BB962C8B-B14F-4D97-AF65-F5344CB8AC3E}">
        <p14:creationId xmlns:p14="http://schemas.microsoft.com/office/powerpoint/2010/main" val="3222474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0CADD06-7C63-21C7-5892-D442A9772E22}"/>
              </a:ext>
            </a:extLst>
          </p:cNvPr>
          <p:cNvGrpSpPr/>
          <p:nvPr/>
        </p:nvGrpSpPr>
        <p:grpSpPr>
          <a:xfrm>
            <a:off x="692076" y="1147755"/>
            <a:ext cx="8007031" cy="489557"/>
            <a:chOff x="1189916" y="1147755"/>
            <a:chExt cx="8007031" cy="4895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9292E067-35EC-DB5D-6F4A-4CB9A36788A1}"/>
                </a:ext>
              </a:extLst>
            </p:cNvPr>
            <p:cNvSpPr txBox="1"/>
            <p:nvPr/>
          </p:nvSpPr>
          <p:spPr>
            <a:xfrm>
              <a:off x="1766128" y="1147755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Streamlit</a:t>
              </a:r>
              <a:r>
                <a:rPr kumimoji="0" lang="ko-KR" altLang="en-US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으로 화면을 </a:t>
              </a: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만들어 보자</a:t>
              </a:r>
              <a:r>
                <a:rPr lang="en-US" altLang="ko-KR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!</a:t>
              </a:r>
              <a:endPara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9DF83013-3B7C-00CC-9D3F-6EB416711BC1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4B3AD8E8-3BD4-0EDD-5B56-3F53331F1C07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D1D18DF5-FFE8-3446-E2FD-DC7576315846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pic>
        <p:nvPicPr>
          <p:cNvPr id="8" name="그림 7" descr="텍스트, 스크린샷, 폰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BEE90430-079C-C09F-DBEE-462DC05016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2297" y="2408399"/>
            <a:ext cx="3667406" cy="3078002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D5A8994F-168A-A168-B2A1-C188A2B1D5A1}"/>
              </a:ext>
            </a:extLst>
          </p:cNvPr>
          <p:cNvSpPr/>
          <p:nvPr/>
        </p:nvSpPr>
        <p:spPr>
          <a:xfrm>
            <a:off x="3946942" y="2850442"/>
            <a:ext cx="4298115" cy="31755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01027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CDAA02-B24B-33C9-C673-4C291CFB98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04B5F4CC-812C-9446-3BD4-7DDB97320499}"/>
              </a:ext>
            </a:extLst>
          </p:cNvPr>
          <p:cNvGrpSpPr/>
          <p:nvPr/>
        </p:nvGrpSpPr>
        <p:grpSpPr>
          <a:xfrm>
            <a:off x="692076" y="1147755"/>
            <a:ext cx="8007031" cy="489557"/>
            <a:chOff x="1189916" y="1147755"/>
            <a:chExt cx="8007031" cy="4895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DE53486F-0FC3-EE9E-4795-39B6F4A54D53}"/>
                </a:ext>
              </a:extLst>
            </p:cNvPr>
            <p:cNvSpPr txBox="1"/>
            <p:nvPr/>
          </p:nvSpPr>
          <p:spPr>
            <a:xfrm>
              <a:off x="1766128" y="1147755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Streamlit</a:t>
              </a:r>
              <a:r>
                <a:rPr kumimoji="0" lang="ko-KR" altLang="en-US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으로 화면을 </a:t>
              </a: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만들어 보자</a:t>
              </a:r>
              <a:r>
                <a:rPr lang="en-US" altLang="ko-KR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!</a:t>
              </a:r>
              <a:endPara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049BF6A6-2825-AE3A-A9CE-E3F74DAD7272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C4DD483A-9F25-6B1C-FEAC-3F60D275A57C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4ABB7BD8-CF41-1CC6-6941-EDBCD30D4105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7" name="직사각형 6">
            <a:extLst>
              <a:ext uri="{FF2B5EF4-FFF2-40B4-BE49-F238E27FC236}">
                <a16:creationId xmlns:a16="http://schemas.microsoft.com/office/drawing/2014/main" id="{C0ADA422-124C-59F5-8E87-56D82FCAF6E9}"/>
              </a:ext>
            </a:extLst>
          </p:cNvPr>
          <p:cNvSpPr/>
          <p:nvPr/>
        </p:nvSpPr>
        <p:spPr>
          <a:xfrm>
            <a:off x="3890372" y="1990741"/>
            <a:ext cx="410162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600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streamlit</a:t>
            </a:r>
            <a:r>
              <a:rPr lang="en-US" altLang="ko-KR" sz="16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run 00-text.py </a:t>
            </a:r>
            <a:r>
              <a:rPr lang="ko-KR" altLang="en-US" sz="16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입력</a:t>
            </a:r>
            <a:endParaRPr kumimoji="0" lang="ko-KR" altLang="en-US" sz="16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pic>
        <p:nvPicPr>
          <p:cNvPr id="11" name="그림 10" descr="텍스트, 스크린샷, 폰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E22AD453-25D4-3F43-BCE7-78500C59E3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4836" y="2682724"/>
            <a:ext cx="5344271" cy="2514951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1AECCC59-7E98-93DF-F712-F011FD44C8E7}"/>
              </a:ext>
            </a:extLst>
          </p:cNvPr>
          <p:cNvSpPr/>
          <p:nvPr/>
        </p:nvSpPr>
        <p:spPr>
          <a:xfrm>
            <a:off x="2938589" y="5540968"/>
            <a:ext cx="600519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6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여러분의 </a:t>
            </a:r>
            <a:r>
              <a:rPr lang="en-US" altLang="ko-KR" sz="16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Local URL</a:t>
            </a:r>
            <a:r>
              <a:rPr lang="ko-KR" altLang="en-US" sz="16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로 웹 페이지를 열 수 있어요</a:t>
            </a:r>
            <a:r>
              <a:rPr lang="en-US" altLang="ko-KR" sz="16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!</a:t>
            </a:r>
            <a:endParaRPr kumimoji="0" lang="ko-KR" altLang="en-US" sz="16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87778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>
            <a:extLst>
              <a:ext uri="{FF2B5EF4-FFF2-40B4-BE49-F238E27FC236}">
                <a16:creationId xmlns:a16="http://schemas.microsoft.com/office/drawing/2014/main" id="{B4CBF507-4870-8176-7D17-643A99D94E36}"/>
              </a:ext>
            </a:extLst>
          </p:cNvPr>
          <p:cNvGrpSpPr/>
          <p:nvPr/>
        </p:nvGrpSpPr>
        <p:grpSpPr>
          <a:xfrm>
            <a:off x="2162342" y="2163790"/>
            <a:ext cx="7235658" cy="612667"/>
            <a:chOff x="2162342" y="1679574"/>
            <a:chExt cx="7235658" cy="61266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E7CD31B0-EB00-E871-F006-9A2A929BFD99}"/>
                </a:ext>
              </a:extLst>
            </p:cNvPr>
            <p:cNvSpPr txBox="1"/>
            <p:nvPr/>
          </p:nvSpPr>
          <p:spPr>
            <a:xfrm>
              <a:off x="4038360" y="1691701"/>
              <a:ext cx="5359640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t">
              <a:noAutofit/>
            </a:bodyPr>
            <a:lstStyle/>
            <a:p>
              <a:pPr marL="0" marR="0" lvl="0" indent="0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2400" b="1" kern="0" dirty="0">
                  <a:solidFill>
                    <a:schemeClr val="bg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Barrier-Free</a:t>
              </a:r>
              <a:r>
                <a:rPr lang="ko-KR" altLang="en-US" sz="2400" b="1" kern="0" dirty="0">
                  <a:solidFill>
                    <a:schemeClr val="bg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가 무엇일까</a:t>
              </a:r>
              <a:r>
                <a:rPr lang="en-US" altLang="ko-KR" sz="2400" b="1" kern="0" dirty="0">
                  <a:solidFill>
                    <a:schemeClr val="bg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?</a:t>
              </a:r>
              <a:endParaRPr lang="ko-KR" altLang="en-US" sz="2400" b="1" kern="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BB7A790-1571-1938-F5B1-B459A4C74E62}"/>
                </a:ext>
              </a:extLst>
            </p:cNvPr>
            <p:cNvSpPr txBox="1"/>
            <p:nvPr/>
          </p:nvSpPr>
          <p:spPr>
            <a:xfrm>
              <a:off x="2162342" y="1679574"/>
              <a:ext cx="1297550" cy="61266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noAutofit/>
            </a:bodyPr>
            <a:lstStyle/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3200" b="0" i="0" u="none" strike="noStrike" kern="0" cap="none" spc="0" normalizeH="0" baseline="0" noProof="0" dirty="0">
                  <a:ln>
                    <a:noFill/>
                  </a:ln>
                  <a:solidFill>
                    <a:srgbClr val="331608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01</a:t>
              </a:r>
              <a:endParaRPr kumimoji="0" lang="ko-Kore-KR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443CA95-D4E9-B2D2-3CEE-5898717C1CA0}"/>
              </a:ext>
            </a:extLst>
          </p:cNvPr>
          <p:cNvGrpSpPr/>
          <p:nvPr/>
        </p:nvGrpSpPr>
        <p:grpSpPr>
          <a:xfrm>
            <a:off x="2162342" y="3429000"/>
            <a:ext cx="7235658" cy="612667"/>
            <a:chOff x="2162342" y="2399413"/>
            <a:chExt cx="7235658" cy="61266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638626D-1197-D0EE-A852-F4680CD6C801}"/>
                </a:ext>
              </a:extLst>
            </p:cNvPr>
            <p:cNvSpPr txBox="1"/>
            <p:nvPr/>
          </p:nvSpPr>
          <p:spPr>
            <a:xfrm>
              <a:off x="2162342" y="2399413"/>
              <a:ext cx="1297550" cy="61266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noAutofit/>
            </a:bodyPr>
            <a:lstStyle/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3200" b="0" i="0" u="none" strike="noStrike" kern="0" cap="none" spc="0" normalizeH="0" baseline="0" noProof="0" dirty="0">
                  <a:ln>
                    <a:noFill/>
                  </a:ln>
                  <a:solidFill>
                    <a:srgbClr val="331608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02</a:t>
              </a:r>
              <a:endParaRPr kumimoji="0" lang="ko-Kore-KR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649F3C5-F494-DACD-CFD6-195C1E7027A5}"/>
                </a:ext>
              </a:extLst>
            </p:cNvPr>
            <p:cNvSpPr txBox="1"/>
            <p:nvPr/>
          </p:nvSpPr>
          <p:spPr>
            <a:xfrm>
              <a:off x="4038360" y="2411540"/>
              <a:ext cx="5359640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t">
              <a:noAutofit/>
            </a:bodyPr>
            <a:lstStyle/>
            <a:p>
              <a:pPr latinLnBrk="0">
                <a:defRPr/>
              </a:pPr>
              <a:r>
                <a:rPr lang="ko-KR" altLang="en-US" sz="2400" b="1" kern="0" dirty="0">
                  <a:solidFill>
                    <a:schemeClr val="bg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인공지능이 </a:t>
              </a:r>
              <a:r>
                <a:rPr lang="ko-KR" altLang="en-US" sz="2400" b="1" kern="0" dirty="0" err="1">
                  <a:solidFill>
                    <a:schemeClr val="bg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뭘까</a:t>
              </a:r>
              <a:r>
                <a:rPr lang="en-US" altLang="ko-KR" sz="2400" b="1" kern="0" dirty="0">
                  <a:solidFill>
                    <a:schemeClr val="bg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?</a:t>
              </a:r>
              <a:endParaRPr kumimoji="0" lang="ko-Kore-KR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250F98D1-8249-E815-EC61-34C5F2EDA8D4}"/>
              </a:ext>
            </a:extLst>
          </p:cNvPr>
          <p:cNvGrpSpPr/>
          <p:nvPr/>
        </p:nvGrpSpPr>
        <p:grpSpPr>
          <a:xfrm>
            <a:off x="2162342" y="4694209"/>
            <a:ext cx="7235658" cy="612667"/>
            <a:chOff x="2162342" y="3119252"/>
            <a:chExt cx="7235658" cy="612667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C9B9866-51D1-1E9D-B8B5-28EABDD28A42}"/>
                </a:ext>
              </a:extLst>
            </p:cNvPr>
            <p:cNvSpPr txBox="1"/>
            <p:nvPr/>
          </p:nvSpPr>
          <p:spPr>
            <a:xfrm>
              <a:off x="2162342" y="3119252"/>
              <a:ext cx="1297550" cy="61266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noAutofit/>
            </a:bodyPr>
            <a:lstStyle/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3200" b="0" i="0" u="none" strike="noStrike" kern="0" cap="none" spc="0" normalizeH="0" baseline="0" noProof="0" dirty="0">
                  <a:ln>
                    <a:noFill/>
                  </a:ln>
                  <a:solidFill>
                    <a:srgbClr val="331608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03</a:t>
              </a:r>
              <a:endParaRPr kumimoji="0" lang="ko-Kore-KR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530FE72-6939-93C7-3FDB-03166DEDBA02}"/>
                </a:ext>
              </a:extLst>
            </p:cNvPr>
            <p:cNvSpPr txBox="1"/>
            <p:nvPr/>
          </p:nvSpPr>
          <p:spPr>
            <a:xfrm>
              <a:off x="4038360" y="3131379"/>
              <a:ext cx="5359640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t">
              <a:noAutofit/>
            </a:bodyPr>
            <a:lstStyle/>
            <a:p>
              <a:pPr latinLnBrk="0">
                <a:defRPr/>
              </a:pPr>
              <a:r>
                <a:rPr kumimoji="0" lang="ko-KR" altLang="en-US" sz="2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생성형 인공지능은 어떻게 발전해 왔을까</a:t>
              </a:r>
              <a:r>
                <a:rPr kumimoji="0" lang="en-US" altLang="ko-KR" sz="2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?</a:t>
              </a:r>
              <a:endParaRPr kumimoji="0" lang="ko-Kore-KR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742727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3E5F73-865C-CE0C-2EC6-CD814CF66D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9C27EFCC-6529-72E0-C9AE-F3F4AAD2E295}"/>
              </a:ext>
            </a:extLst>
          </p:cNvPr>
          <p:cNvGrpSpPr/>
          <p:nvPr/>
        </p:nvGrpSpPr>
        <p:grpSpPr>
          <a:xfrm>
            <a:off x="692076" y="1147755"/>
            <a:ext cx="8007031" cy="489557"/>
            <a:chOff x="1189916" y="1147755"/>
            <a:chExt cx="8007031" cy="4895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1FB472E0-7119-C72E-F655-95845C524FAF}"/>
                </a:ext>
              </a:extLst>
            </p:cNvPr>
            <p:cNvSpPr txBox="1"/>
            <p:nvPr/>
          </p:nvSpPr>
          <p:spPr>
            <a:xfrm>
              <a:off x="1766128" y="1147755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Streamlit</a:t>
              </a:r>
              <a:r>
                <a:rPr kumimoji="0" lang="ko-KR" altLang="en-US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으로 화면을 </a:t>
              </a: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만들어 보자</a:t>
              </a:r>
              <a:r>
                <a:rPr lang="en-US" altLang="ko-KR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!</a:t>
              </a:r>
              <a:endPara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A14F3550-DADE-D2A4-D73F-E949AEE46007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18F0A77C-3C0A-92A2-D8B4-0FA71C92D6AF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8864ABA3-CF2C-3C0E-0190-30EC2A567360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pic>
        <p:nvPicPr>
          <p:cNvPr id="9" name="그림 8" descr="텍스트, 스크린샷, 폰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EAB398FE-A38E-536A-3163-CEDB699278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0556" y="1836000"/>
            <a:ext cx="2905288" cy="3574800"/>
          </a:xfrm>
          <a:prstGeom prst="rect">
            <a:avLst/>
          </a:prstGeom>
        </p:spPr>
      </p:pic>
      <p:pic>
        <p:nvPicPr>
          <p:cNvPr id="13" name="그림 12" descr="텍스트, 스크린샷, 소프트웨어, 폰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563FBA8F-A235-ECD3-34D5-3A423B57BE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1935" y="2001620"/>
            <a:ext cx="3569730" cy="3243560"/>
          </a:xfrm>
          <a:prstGeom prst="rect">
            <a:avLst/>
          </a:prstGeom>
        </p:spPr>
      </p:pic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6761FAE7-C798-9D01-FCA8-2237A33D97A3}"/>
              </a:ext>
            </a:extLst>
          </p:cNvPr>
          <p:cNvCxnSpPr>
            <a:cxnSpLocks/>
          </p:cNvCxnSpPr>
          <p:nvPr/>
        </p:nvCxnSpPr>
        <p:spPr>
          <a:xfrm>
            <a:off x="5500800" y="3623400"/>
            <a:ext cx="1036800" cy="0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C8D59E0-B2F5-A165-3CD2-BB9918296D2F}"/>
              </a:ext>
            </a:extLst>
          </p:cNvPr>
          <p:cNvSpPr/>
          <p:nvPr/>
        </p:nvSpPr>
        <p:spPr>
          <a:xfrm>
            <a:off x="1944730" y="5540968"/>
            <a:ext cx="799291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웹 페이지와 코드를 비교해 가면서 </a:t>
            </a:r>
            <a:r>
              <a:rPr kumimoji="0" lang="en-US" altLang="ko-KR" sz="1600" b="0" i="0" u="none" strike="noStrike" kern="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streamlit</a:t>
            </a:r>
            <a:r>
              <a:rPr kumimoji="0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동작 코드를 익혀 보세요</a:t>
            </a:r>
            <a:r>
              <a:rPr kumimoji="0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!</a:t>
            </a:r>
            <a:endParaRPr kumimoji="0" lang="ko-KR" altLang="en-US" sz="16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76341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3E5F73-865C-CE0C-2EC6-CD814CF66D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9C27EFCC-6529-72E0-C9AE-F3F4AAD2E295}"/>
              </a:ext>
            </a:extLst>
          </p:cNvPr>
          <p:cNvGrpSpPr/>
          <p:nvPr/>
        </p:nvGrpSpPr>
        <p:grpSpPr>
          <a:xfrm>
            <a:off x="692076" y="1147755"/>
            <a:ext cx="8007031" cy="489557"/>
            <a:chOff x="1189916" y="1147755"/>
            <a:chExt cx="8007031" cy="4895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1FB472E0-7119-C72E-F655-95845C524FAF}"/>
                </a:ext>
              </a:extLst>
            </p:cNvPr>
            <p:cNvSpPr txBox="1"/>
            <p:nvPr/>
          </p:nvSpPr>
          <p:spPr>
            <a:xfrm>
              <a:off x="1766128" y="1147755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Streamlit</a:t>
              </a:r>
              <a:r>
                <a:rPr kumimoji="0" lang="ko-KR" altLang="en-US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으로 화면을 </a:t>
              </a: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만들어 보자</a:t>
              </a:r>
              <a:r>
                <a:rPr lang="en-US" altLang="ko-KR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!</a:t>
              </a:r>
              <a:endPara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A14F3550-DADE-D2A4-D73F-E949AEE46007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18F0A77C-3C0A-92A2-D8B4-0FA71C92D6AF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8864ABA3-CF2C-3C0E-0190-30EC2A567360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C8D59E0-B2F5-A165-3CD2-BB9918296D2F}"/>
              </a:ext>
            </a:extLst>
          </p:cNvPr>
          <p:cNvSpPr/>
          <p:nvPr/>
        </p:nvSpPr>
        <p:spPr>
          <a:xfrm>
            <a:off x="1944730" y="5220688"/>
            <a:ext cx="799291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600" b="1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웹 페이지 실행 중에 코드를 고쳐야 한다면</a:t>
            </a:r>
            <a:r>
              <a:rPr lang="en-US" altLang="ko-KR" sz="1600" b="1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,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600" b="1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고친 후 웹 페이지의 </a:t>
            </a:r>
            <a:r>
              <a:rPr lang="en-US" altLang="ko-KR" sz="1600" b="1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Deploy-Rerun </a:t>
            </a:r>
            <a:r>
              <a:rPr lang="ko-KR" altLang="en-US" sz="1600" b="1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으로 페이지를 다시 </a:t>
            </a:r>
            <a:r>
              <a:rPr lang="ko-KR" altLang="en-US" sz="1600" b="1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로딩해</a:t>
            </a:r>
            <a:r>
              <a:rPr lang="ko-KR" altLang="en-US" sz="1600" b="1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주세요</a:t>
            </a:r>
            <a:r>
              <a:rPr lang="en-US" altLang="ko-KR" sz="1600" b="1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.</a:t>
            </a:r>
            <a:endParaRPr kumimoji="0" lang="ko-KR" altLang="en-US" sz="1600" b="1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pic>
        <p:nvPicPr>
          <p:cNvPr id="8" name="그림 7" descr="텍스트, 스크린샷, 폰트, 번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2C25678F-FD0B-AAB8-50FF-16BAD245AE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0799" y="2130084"/>
            <a:ext cx="3590402" cy="2597832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1460131E-589D-0A92-E5AD-78B7162F93AD}"/>
              </a:ext>
            </a:extLst>
          </p:cNvPr>
          <p:cNvSpPr/>
          <p:nvPr/>
        </p:nvSpPr>
        <p:spPr>
          <a:xfrm>
            <a:off x="4831201" y="3009600"/>
            <a:ext cx="2368800" cy="4194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13740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C29A50-A257-E595-913D-B49F46A01B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1BBE170D-5521-934C-4B94-0E5C2801FA2D}"/>
              </a:ext>
            </a:extLst>
          </p:cNvPr>
          <p:cNvGrpSpPr/>
          <p:nvPr/>
        </p:nvGrpSpPr>
        <p:grpSpPr>
          <a:xfrm>
            <a:off x="692076" y="1147755"/>
            <a:ext cx="8007031" cy="489557"/>
            <a:chOff x="1189916" y="1147755"/>
            <a:chExt cx="8007031" cy="4895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888EA81-409F-0923-19B2-48609320DBD4}"/>
                </a:ext>
              </a:extLst>
            </p:cNvPr>
            <p:cNvSpPr txBox="1"/>
            <p:nvPr/>
          </p:nvSpPr>
          <p:spPr>
            <a:xfrm>
              <a:off x="1766128" y="1147755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ChatGPT API</a:t>
              </a: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로 코드에서 활용해 보자</a:t>
              </a:r>
              <a:r>
                <a:rPr lang="en-US" altLang="ko-KR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!</a:t>
              </a:r>
              <a:endPara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DE4DFBBD-5980-BE51-BDF4-96E7E433501C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238E038B-D893-5406-75AE-041316065AE5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BE1CD19A-09A4-9BD8-7D9E-F5BFE2E62FD9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7" name="Google Shape;215;p33">
            <a:extLst>
              <a:ext uri="{FF2B5EF4-FFF2-40B4-BE49-F238E27FC236}">
                <a16:creationId xmlns:a16="http://schemas.microsoft.com/office/drawing/2014/main" id="{12F773EF-47CF-0C98-7F97-8EAF5476D0E7}"/>
              </a:ext>
            </a:extLst>
          </p:cNvPr>
          <p:cNvSpPr/>
          <p:nvPr/>
        </p:nvSpPr>
        <p:spPr>
          <a:xfrm>
            <a:off x="1797631" y="1748446"/>
            <a:ext cx="9219620" cy="1433954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rIns="45719" anchor="ctr"/>
          <a:lstStyle/>
          <a:p>
            <a:pPr marL="342900" marR="0" lvl="0" indent="-342900" defTabSz="3556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80000"/>
              <a:buFont typeface="Arial" panose="020B0604020202020204" pitchFamily="34" charset="0"/>
              <a:buChar char="•"/>
              <a:tabLst/>
              <a:defRPr sz="3600">
                <a:solidFill>
                  <a:srgbClr val="000000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en-US" altLang="ko-KR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API (Application Programming Interface): </a:t>
            </a:r>
            <a:r>
              <a:rPr lang="ko-KR" altLang="en-US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소프트웨어 애플리케이션이 서로 통신하며 데이터</a:t>
            </a:r>
            <a:r>
              <a:rPr lang="en-US" altLang="ko-KR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, </a:t>
            </a:r>
            <a:r>
              <a:rPr lang="ko-KR" altLang="en-US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특징</a:t>
            </a:r>
            <a:r>
              <a:rPr lang="en-US" altLang="ko-KR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, </a:t>
            </a:r>
            <a:r>
              <a:rPr lang="ko-KR" altLang="en-US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기능을 교환할 수 있도록 하는 규칙 또는 프로토콜 집합</a:t>
            </a:r>
            <a:endParaRPr lang="en-US" altLang="ko-KR" sz="1600" b="1" kern="0" dirty="0"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  <a:sym typeface="SpoqaHanSans-Regular"/>
            </a:endParaRPr>
          </a:p>
          <a:p>
            <a:pPr marL="342900" marR="0" lvl="0" indent="-342900" defTabSz="3556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80000"/>
              <a:buFont typeface="Arial" panose="020B0604020202020204" pitchFamily="34" charset="0"/>
              <a:buChar char="•"/>
              <a:tabLst/>
              <a:defRPr sz="3600">
                <a:solidFill>
                  <a:srgbClr val="000000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kumimoji="0" lang="en-US" altLang="ko-KR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ChatGPT API : User </a:t>
            </a:r>
            <a:r>
              <a:rPr lang="en-US" altLang="ko-KR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Input</a:t>
            </a:r>
            <a:r>
              <a:rPr lang="ko-KR" altLang="en-US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을 넣으면 </a:t>
            </a:r>
            <a:r>
              <a:rPr kumimoji="0" lang="en-US" altLang="ko-KR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ChatGPT</a:t>
            </a: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의 출력을 포함한 내용을 서버로부터 </a:t>
            </a:r>
            <a:r>
              <a:rPr kumimoji="0" lang="ko-KR" altLang="en-US" sz="1600" b="1" i="0" u="none" strike="noStrike" kern="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회신받을</a:t>
            </a: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 수 있음</a:t>
            </a:r>
            <a:endParaRPr kumimoji="0" lang="en-US" altLang="ko-KR" sz="16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  <a:sym typeface="SpoqaHanSans-Regular"/>
            </a:endParaRPr>
          </a:p>
        </p:txBody>
      </p:sp>
      <p:pic>
        <p:nvPicPr>
          <p:cNvPr id="8" name="Picture 4" descr="Adding API With ChatGPT Steps">
            <a:extLst>
              <a:ext uri="{FF2B5EF4-FFF2-40B4-BE49-F238E27FC236}">
                <a16:creationId xmlns:a16="http://schemas.microsoft.com/office/drawing/2014/main" id="{CB1CC2DD-A937-1069-9687-7183A1B7E1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3814" y="3535530"/>
            <a:ext cx="4453386" cy="25050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09321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9C29C0-AFD3-CDD1-F3D2-B1DC6349FF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BDE4794A-78A4-AAD7-78B5-911EB171800B}"/>
              </a:ext>
            </a:extLst>
          </p:cNvPr>
          <p:cNvGrpSpPr/>
          <p:nvPr/>
        </p:nvGrpSpPr>
        <p:grpSpPr>
          <a:xfrm>
            <a:off x="692076" y="1147755"/>
            <a:ext cx="8007031" cy="489557"/>
            <a:chOff x="1189916" y="1147755"/>
            <a:chExt cx="8007031" cy="4895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541FD36A-75B2-0720-7E78-0F4444370C5B}"/>
                </a:ext>
              </a:extLst>
            </p:cNvPr>
            <p:cNvSpPr txBox="1"/>
            <p:nvPr/>
          </p:nvSpPr>
          <p:spPr>
            <a:xfrm>
              <a:off x="1766128" y="1147755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ChatGPT API</a:t>
              </a: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로 코드에서 활용해 보자</a:t>
              </a:r>
              <a:r>
                <a:rPr lang="en-US" altLang="ko-KR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!</a:t>
              </a:r>
              <a:endPara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8D0223A3-657F-F837-A010-71E69A4CB1EF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1DEAF6FB-0250-EC0D-99BE-081858389E63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94D6E8BF-35D2-5945-FDC6-9E607C07CA39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7" name="Google Shape;215;p33">
            <a:extLst>
              <a:ext uri="{FF2B5EF4-FFF2-40B4-BE49-F238E27FC236}">
                <a16:creationId xmlns:a16="http://schemas.microsoft.com/office/drawing/2014/main" id="{10081754-B6E2-FA8C-BD2D-C1096AD93C2F}"/>
              </a:ext>
            </a:extLst>
          </p:cNvPr>
          <p:cNvSpPr/>
          <p:nvPr/>
        </p:nvSpPr>
        <p:spPr>
          <a:xfrm>
            <a:off x="1797631" y="1748446"/>
            <a:ext cx="9219620" cy="1433954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rIns="45719" anchor="ctr"/>
          <a:lstStyle/>
          <a:p>
            <a:pPr marL="342900" marR="0" lvl="0" indent="-342900" defTabSz="3556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80000"/>
              <a:buFont typeface="Arial" panose="020B0604020202020204" pitchFamily="34" charset="0"/>
              <a:buChar char="•"/>
              <a:tabLst/>
              <a:defRPr sz="3600">
                <a:solidFill>
                  <a:srgbClr val="000000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kumimoji="0" lang="en-US" altLang="ko-KR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ChatGPT</a:t>
            </a: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 </a:t>
            </a:r>
            <a:r>
              <a:rPr kumimoji="0" lang="en-US" altLang="ko-KR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API</a:t>
            </a: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 </a:t>
            </a:r>
            <a:r>
              <a:rPr kumimoji="0" lang="en-US" altLang="ko-KR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Key</a:t>
            </a: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 </a:t>
            </a:r>
            <a:r>
              <a:rPr kumimoji="0" lang="en-US" altLang="ko-KR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:</a:t>
            </a: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 </a:t>
            </a:r>
            <a:r>
              <a:rPr lang="en-US" altLang="ko-KR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User</a:t>
            </a:r>
            <a:r>
              <a:rPr lang="ko-KR" altLang="en-US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가 서버와 통신할 수 있게 해주는 접근 키 역할</a:t>
            </a:r>
            <a:r>
              <a:rPr lang="en-US" altLang="ko-KR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.</a:t>
            </a:r>
          </a:p>
          <a:p>
            <a:pPr marL="342900" marR="0" lvl="0" indent="-342900" defTabSz="3556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80000"/>
              <a:buFont typeface="Arial" panose="020B0604020202020204" pitchFamily="34" charset="0"/>
              <a:buChar char="•"/>
              <a:tabLst/>
              <a:defRPr sz="3600">
                <a:solidFill>
                  <a:srgbClr val="000000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긴 문자열로 정의되어 있으며</a:t>
            </a:r>
            <a:r>
              <a:rPr kumimoji="0" lang="en-US" altLang="ko-KR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, </a:t>
            </a: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인터넷 접속 </a:t>
            </a:r>
            <a:r>
              <a:rPr lang="ko-KR" altLang="en-US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비밀번호같이</a:t>
            </a:r>
            <a:r>
              <a:rPr lang="en-US" altLang="ko-KR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 </a:t>
            </a:r>
            <a:r>
              <a:rPr lang="ko-KR" altLang="en-US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남들에게 알려주면 안 됨</a:t>
            </a:r>
            <a:r>
              <a:rPr lang="en-US" altLang="ko-KR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! (</a:t>
            </a:r>
            <a:r>
              <a:rPr lang="ko-KR" altLang="en-US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사용한 토큰에 비례해서 </a:t>
            </a:r>
            <a:r>
              <a:rPr lang="en-US" altLang="ko-KR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API</a:t>
            </a:r>
            <a:r>
              <a:rPr lang="ko-KR" altLang="en-US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 요금이 </a:t>
            </a:r>
            <a:r>
              <a:rPr lang="ko-KR" altLang="en-US" sz="1600" b="1" kern="0" dirty="0" err="1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과금되기</a:t>
            </a:r>
            <a:r>
              <a:rPr lang="ko-KR" altLang="en-US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 때문</a:t>
            </a:r>
            <a:r>
              <a:rPr lang="en-US" altLang="ko-KR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)</a:t>
            </a:r>
            <a:endParaRPr kumimoji="0" lang="en-US" altLang="ko-KR" sz="16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  <a:sym typeface="SpoqaHanSans-Regular"/>
            </a:endParaRPr>
          </a:p>
        </p:txBody>
      </p:sp>
      <p:pic>
        <p:nvPicPr>
          <p:cNvPr id="10" name="그림 9" descr="텍스트, 스크린샷, 도표, 멀티미디어 소프트웨어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BBDC06F0-1E0A-BF60-8EAD-FF0789CCFA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3600" y="3364967"/>
            <a:ext cx="5044800" cy="2907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53717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3A8F62-B1A4-CA71-6565-135FAD69FF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F2E5990E-CAAF-7B0B-1051-CA927D7BA406}"/>
              </a:ext>
            </a:extLst>
          </p:cNvPr>
          <p:cNvGrpSpPr/>
          <p:nvPr/>
        </p:nvGrpSpPr>
        <p:grpSpPr>
          <a:xfrm>
            <a:off x="692076" y="1147755"/>
            <a:ext cx="8007031" cy="489557"/>
            <a:chOff x="1189916" y="1147755"/>
            <a:chExt cx="8007031" cy="4895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7BB85063-F86F-AF77-3AA6-2680843FFFFD}"/>
                </a:ext>
              </a:extLst>
            </p:cNvPr>
            <p:cNvSpPr txBox="1"/>
            <p:nvPr/>
          </p:nvSpPr>
          <p:spPr>
            <a:xfrm>
              <a:off x="1766128" y="1147755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ChatGPT API</a:t>
              </a: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로 코드에서 활용해 보자</a:t>
              </a:r>
              <a:r>
                <a:rPr lang="en-US" altLang="ko-KR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!</a:t>
              </a:r>
              <a:endPara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626878A9-4815-2D12-1CE8-EA1C13D9AB16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D83C3581-42E3-2B92-7A81-A63B73EDE6A1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3CF016C0-7E56-893F-4E35-0E1D770C6028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7" name="Google Shape;215;p33">
            <a:extLst>
              <a:ext uri="{FF2B5EF4-FFF2-40B4-BE49-F238E27FC236}">
                <a16:creationId xmlns:a16="http://schemas.microsoft.com/office/drawing/2014/main" id="{CA868267-D7F6-DEEE-2DAA-D15A930781ED}"/>
              </a:ext>
            </a:extLst>
          </p:cNvPr>
          <p:cNvSpPr/>
          <p:nvPr/>
        </p:nvSpPr>
        <p:spPr>
          <a:xfrm>
            <a:off x="1797631" y="1748446"/>
            <a:ext cx="9219620" cy="944354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rIns="45719" anchor="ctr"/>
          <a:lstStyle/>
          <a:p>
            <a:pPr marL="342900" marR="0" lvl="0" indent="-342900" defTabSz="3556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80000"/>
              <a:buFont typeface="Arial" panose="020B0604020202020204" pitchFamily="34" charset="0"/>
              <a:buChar char="•"/>
              <a:tabLst/>
              <a:defRPr sz="3600">
                <a:solidFill>
                  <a:srgbClr val="000000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사용 가능한 </a:t>
            </a:r>
            <a:r>
              <a:rPr kumimoji="0" lang="en-US" altLang="ko-KR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GPT </a:t>
            </a: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모델 </a:t>
            </a:r>
            <a:r>
              <a:rPr lang="ko-KR" altLang="en-US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확인 주소 </a:t>
            </a:r>
            <a:r>
              <a:rPr lang="en-US" altLang="ko-KR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: </a:t>
            </a:r>
            <a:r>
              <a:rPr lang="en-US" altLang="ko-KR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  <a:hlinkClick r:id="rId2"/>
              </a:rPr>
              <a:t>https://platform.openai.com/docs/models?utm_source=chatgpt.com</a:t>
            </a:r>
            <a:endParaRPr kumimoji="0" lang="en-US" altLang="ko-KR" sz="16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  <a:sym typeface="SpoqaHanSans-Regular"/>
            </a:endParaRPr>
          </a:p>
        </p:txBody>
      </p:sp>
      <p:pic>
        <p:nvPicPr>
          <p:cNvPr id="9" name="그림 8" descr="텍스트, 스크린샷, 소프트웨어, 멀티미디어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F0F972C4-0876-0D92-9CA4-D4F65D9286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3229" y="3002400"/>
            <a:ext cx="6665542" cy="3243600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8A7D9623-F55F-A9A8-112D-CC5EDCEB1894}"/>
              </a:ext>
            </a:extLst>
          </p:cNvPr>
          <p:cNvSpPr/>
          <p:nvPr/>
        </p:nvSpPr>
        <p:spPr>
          <a:xfrm>
            <a:off x="2844001" y="4334399"/>
            <a:ext cx="2188799" cy="137584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701036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5645F3-1967-274B-5BD7-9D2EE02391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 descr="텍스트, 스크린샷, 소프트웨어, 폰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5D404A4C-2E1F-F3B7-B185-EAE215DFA4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0241" y="2803934"/>
            <a:ext cx="8774400" cy="3364666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58E5623B-6F73-5D03-977F-8378292D5D32}"/>
              </a:ext>
            </a:extLst>
          </p:cNvPr>
          <p:cNvGrpSpPr/>
          <p:nvPr/>
        </p:nvGrpSpPr>
        <p:grpSpPr>
          <a:xfrm>
            <a:off x="692076" y="1147755"/>
            <a:ext cx="8007031" cy="489557"/>
            <a:chOff x="1189916" y="1147755"/>
            <a:chExt cx="8007031" cy="4895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EEFB9B8D-A601-63BD-0CF3-6C0C2C843609}"/>
                </a:ext>
              </a:extLst>
            </p:cNvPr>
            <p:cNvSpPr txBox="1"/>
            <p:nvPr/>
          </p:nvSpPr>
          <p:spPr>
            <a:xfrm>
              <a:off x="1766128" y="1147755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ChatGPT API</a:t>
              </a: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로 코드에서 활용해 보자</a:t>
              </a:r>
              <a:r>
                <a:rPr lang="en-US" altLang="ko-KR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!</a:t>
              </a:r>
              <a:endPara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DD81B9AF-324A-0776-C259-038B2429A8FE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B2D81456-1A00-2B8C-12AE-9B874E2C4ED0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8C6F1345-96DB-1B51-F63B-71FB0B925603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7" name="Google Shape;215;p33">
            <a:extLst>
              <a:ext uri="{FF2B5EF4-FFF2-40B4-BE49-F238E27FC236}">
                <a16:creationId xmlns:a16="http://schemas.microsoft.com/office/drawing/2014/main" id="{EDE1A017-23D0-E970-E09C-EEB5E490AD11}"/>
              </a:ext>
            </a:extLst>
          </p:cNvPr>
          <p:cNvSpPr/>
          <p:nvPr/>
        </p:nvSpPr>
        <p:spPr>
          <a:xfrm>
            <a:off x="1797631" y="1748446"/>
            <a:ext cx="9219620" cy="944354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rIns="45719" anchor="ctr"/>
          <a:lstStyle/>
          <a:p>
            <a:pPr marL="342900" marR="0" lvl="0" indent="-342900" defTabSz="3556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80000"/>
              <a:buFont typeface="Arial" panose="020B0604020202020204" pitchFamily="34" charset="0"/>
              <a:buChar char="•"/>
              <a:tabLst/>
              <a:defRPr sz="3600">
                <a:solidFill>
                  <a:srgbClr val="000000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사용 가능한 </a:t>
            </a:r>
            <a:r>
              <a:rPr kumimoji="0" lang="en-US" altLang="ko-KR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GPT </a:t>
            </a: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모델 </a:t>
            </a:r>
            <a:r>
              <a:rPr lang="ko-KR" altLang="en-US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확인 주소 </a:t>
            </a:r>
            <a:r>
              <a:rPr lang="en-US" altLang="ko-KR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: </a:t>
            </a:r>
            <a:r>
              <a:rPr lang="en-US" altLang="ko-KR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  <a:hlinkClick r:id="rId3"/>
              </a:rPr>
              <a:t>https://platform.openai.com/docs/models?utm_source=chatgpt.com</a:t>
            </a:r>
            <a:endParaRPr kumimoji="0" lang="en-US" altLang="ko-KR" sz="16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  <a:sym typeface="SpoqaHanSans-Regular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979EF71-656F-31EA-A1CC-E6542ED27E38}"/>
              </a:ext>
            </a:extLst>
          </p:cNvPr>
          <p:cNvSpPr/>
          <p:nvPr/>
        </p:nvSpPr>
        <p:spPr>
          <a:xfrm>
            <a:off x="4615201" y="3225599"/>
            <a:ext cx="1591199" cy="7272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95195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>
            <a:extLst>
              <a:ext uri="{FF2B5EF4-FFF2-40B4-BE49-F238E27FC236}">
                <a16:creationId xmlns:a16="http://schemas.microsoft.com/office/drawing/2014/main" id="{53E87E8B-19E6-5CC2-962D-3E56A92C04D7}"/>
              </a:ext>
            </a:extLst>
          </p:cNvPr>
          <p:cNvGrpSpPr/>
          <p:nvPr/>
        </p:nvGrpSpPr>
        <p:grpSpPr>
          <a:xfrm>
            <a:off x="620956" y="1073049"/>
            <a:ext cx="7263044" cy="489557"/>
            <a:chOff x="1189916" y="1144994"/>
            <a:chExt cx="7263044" cy="48955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CCB93A7-7267-BB1B-B697-471B3F639739}"/>
                </a:ext>
              </a:extLst>
            </p:cNvPr>
            <p:cNvSpPr txBox="1"/>
            <p:nvPr/>
          </p:nvSpPr>
          <p:spPr>
            <a:xfrm>
              <a:off x="1766129" y="1144994"/>
              <a:ext cx="6686831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ChatGPT API</a:t>
              </a: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로 코드에서 활용해 보자</a:t>
              </a:r>
              <a:r>
                <a:rPr lang="en-US" altLang="ko-KR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!</a:t>
              </a:r>
              <a:endPara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BFCD04CA-4418-ED78-C4F2-04CD6C24032D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15" name="사각형: 둥근 모서리 14">
                <a:extLst>
                  <a:ext uri="{FF2B5EF4-FFF2-40B4-BE49-F238E27FC236}">
                    <a16:creationId xmlns:a16="http://schemas.microsoft.com/office/drawing/2014/main" id="{CBD20051-DD90-5F8B-8901-C18C20D31182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16" name="사각형: 둥근 모서리 15">
                <a:extLst>
                  <a:ext uri="{FF2B5EF4-FFF2-40B4-BE49-F238E27FC236}">
                    <a16:creationId xmlns:a16="http://schemas.microsoft.com/office/drawing/2014/main" id="{75D87211-95F1-3794-B4E2-2B7CC9F1E470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D334F887-37F0-8AF7-4BD2-A2D2A2DDC9DA}"/>
              </a:ext>
            </a:extLst>
          </p:cNvPr>
          <p:cNvSpPr txBox="1"/>
          <p:nvPr/>
        </p:nvSpPr>
        <p:spPr>
          <a:xfrm>
            <a:off x="6852003" y="1997839"/>
            <a:ext cx="4596892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Pretendard Medium" panose="02000603000000020004" pitchFamily="50" charset="-127"/>
              </a:rPr>
              <a:t>&lt;System Prompt&gt;</a:t>
            </a: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Pretendard Medium" panose="02000603000000020004" pitchFamily="50" charset="-127"/>
            </a:endParaRP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Pretendard Medium" panose="02000603000000020004" pitchFamily="50" charset="-127"/>
              </a:rPr>
              <a:t>기본적인 프롬프트 외에</a:t>
            </a:r>
            <a:r>
              <a:rPr kumimoji="0" lang="en-US" altLang="ko-KR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Pretendard Medium" panose="02000603000000020004" pitchFamily="50" charset="-127"/>
              </a:rPr>
              <a:t>, ChatGPT</a:t>
            </a:r>
            <a:r>
              <a:rPr kumimoji="0" lang="ko-KR" altLang="en-US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Pretendard Medium" panose="02000603000000020004" pitchFamily="50" charset="-127"/>
              </a:rPr>
              <a:t>에게 추가적으로 넣을 수 있는 지침들</a:t>
            </a:r>
            <a:endParaRPr kumimoji="0" lang="en-US" altLang="ko-KR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Pretendard Medium" panose="02000603000000020004" pitchFamily="50" charset="-127"/>
            </a:endParaRP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자유롭게 지침 전달 가능</a:t>
            </a:r>
            <a:endParaRPr kumimoji="0" lang="en-US" altLang="ko-KR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kern="0" dirty="0">
              <a:solidFill>
                <a:prstClr val="black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단</a:t>
            </a:r>
            <a:r>
              <a:rPr kumimoji="0" lang="en-US" altLang="ko-KR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</a:t>
            </a:r>
            <a:r>
              <a:rPr kumimoji="0" lang="ko-KR" altLang="en-US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간결하고 논리적으로 작성</a:t>
            </a:r>
            <a:endParaRPr kumimoji="0" lang="en-US" altLang="ko-KR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kern="0" dirty="0">
              <a:solidFill>
                <a:prstClr val="black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작성할 프롬프트와 충돌하면 안 됨</a:t>
            </a:r>
          </a:p>
        </p:txBody>
      </p:sp>
      <p:pic>
        <p:nvPicPr>
          <p:cNvPr id="3" name="그림 2" descr="텍스트, 스크린샷, 폰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C1B295A2-5EE9-4673-75AF-E130317617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999" y="2293576"/>
            <a:ext cx="4872002" cy="2270848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CC893A3C-924B-D286-774B-FBB1B15B4E60}"/>
              </a:ext>
            </a:extLst>
          </p:cNvPr>
          <p:cNvSpPr/>
          <p:nvPr/>
        </p:nvSpPr>
        <p:spPr>
          <a:xfrm>
            <a:off x="1980001" y="3175199"/>
            <a:ext cx="2858399" cy="6696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399316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A434FC-BE34-53B6-8E7E-9CAC311C00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>
            <a:extLst>
              <a:ext uri="{FF2B5EF4-FFF2-40B4-BE49-F238E27FC236}">
                <a16:creationId xmlns:a16="http://schemas.microsoft.com/office/drawing/2014/main" id="{18F49278-0CB4-9AD4-E750-E57F4E980DF8}"/>
              </a:ext>
            </a:extLst>
          </p:cNvPr>
          <p:cNvGrpSpPr/>
          <p:nvPr/>
        </p:nvGrpSpPr>
        <p:grpSpPr>
          <a:xfrm>
            <a:off x="620956" y="1073049"/>
            <a:ext cx="8091044" cy="489557"/>
            <a:chOff x="1189916" y="1144994"/>
            <a:chExt cx="8091044" cy="48955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A382938-13BE-A2EA-A119-FBC8971DBC86}"/>
                </a:ext>
              </a:extLst>
            </p:cNvPr>
            <p:cNvSpPr txBox="1"/>
            <p:nvPr/>
          </p:nvSpPr>
          <p:spPr>
            <a:xfrm>
              <a:off x="1766129" y="1144994"/>
              <a:ext cx="7514831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Whisper</a:t>
              </a: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를 이용해서 음성과 텍스트를 연결시켜 보자</a:t>
              </a:r>
              <a:r>
                <a:rPr lang="en-US" altLang="ko-KR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!</a:t>
              </a:r>
              <a:endPara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ED762043-D962-B0BB-8F20-EF1881089FD2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15" name="사각형: 둥근 모서리 14">
                <a:extLst>
                  <a:ext uri="{FF2B5EF4-FFF2-40B4-BE49-F238E27FC236}">
                    <a16:creationId xmlns:a16="http://schemas.microsoft.com/office/drawing/2014/main" id="{2128F455-B22F-BE61-0232-60ADA5240FF1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16" name="사각형: 둥근 모서리 15">
                <a:extLst>
                  <a:ext uri="{FF2B5EF4-FFF2-40B4-BE49-F238E27FC236}">
                    <a16:creationId xmlns:a16="http://schemas.microsoft.com/office/drawing/2014/main" id="{BBC98F9A-F2DF-405B-2A43-ECD40AAA2AF3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2" name="Google Shape;215;p33">
            <a:extLst>
              <a:ext uri="{FF2B5EF4-FFF2-40B4-BE49-F238E27FC236}">
                <a16:creationId xmlns:a16="http://schemas.microsoft.com/office/drawing/2014/main" id="{E0276F22-2038-1DCF-21DA-5E5BA4592E12}"/>
              </a:ext>
            </a:extLst>
          </p:cNvPr>
          <p:cNvSpPr/>
          <p:nvPr/>
        </p:nvSpPr>
        <p:spPr>
          <a:xfrm>
            <a:off x="1797631" y="1748446"/>
            <a:ext cx="9219620" cy="944354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rIns="45719" anchor="ctr"/>
          <a:lstStyle/>
          <a:p>
            <a:pPr marL="342900" marR="0" lvl="0" indent="-342900" defTabSz="3556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80000"/>
              <a:buFont typeface="Arial" panose="020B0604020202020204" pitchFamily="34" charset="0"/>
              <a:buChar char="•"/>
              <a:tabLst/>
              <a:defRPr sz="3600">
                <a:solidFill>
                  <a:srgbClr val="000000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kumimoji="0" lang="en-US" altLang="ko-KR" sz="1600" b="1" i="0" u="none" strike="noStrike" kern="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STT</a:t>
            </a:r>
            <a:r>
              <a:rPr kumimoji="0" lang="en-US" altLang="ko-KR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: Speak-to-text</a:t>
            </a: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의 약자</a:t>
            </a:r>
            <a:r>
              <a:rPr kumimoji="0" lang="en-US" altLang="ko-KR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. </a:t>
            </a: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음성 데이터를 텍스트로 변환</a:t>
            </a:r>
            <a:r>
              <a:rPr kumimoji="0" lang="en-US" altLang="ko-KR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. Whisper </a:t>
            </a:r>
            <a:r>
              <a:rPr lang="ko-KR" altLang="en-US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사용</a:t>
            </a:r>
            <a:endParaRPr kumimoji="0" lang="en-US" altLang="ko-KR" sz="16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  <a:sym typeface="SpoqaHanSans-Regular"/>
            </a:endParaRPr>
          </a:p>
          <a:p>
            <a:pPr marL="342900" marR="0" lvl="0" indent="-342900" defTabSz="3556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80000"/>
              <a:buFont typeface="Arial" panose="020B0604020202020204" pitchFamily="34" charset="0"/>
              <a:buChar char="•"/>
              <a:tabLst/>
              <a:defRPr sz="3600">
                <a:solidFill>
                  <a:srgbClr val="000000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en-US" altLang="ko-KR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TTS: Text-to-speak</a:t>
            </a:r>
            <a:r>
              <a:rPr lang="ko-KR" altLang="en-US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의 약자</a:t>
            </a:r>
            <a:r>
              <a:rPr lang="en-US" altLang="ko-KR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. </a:t>
            </a:r>
            <a:r>
              <a:rPr lang="ko-KR" altLang="en-US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텍스트 데이터를 음성으로 변환하여 출력</a:t>
            </a:r>
            <a:r>
              <a:rPr lang="en-US" altLang="ko-KR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. </a:t>
            </a:r>
            <a:r>
              <a:rPr lang="en-US" altLang="ko-KR" sz="1600" b="1" kern="0" dirty="0" err="1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pyttsx3</a:t>
            </a:r>
            <a:r>
              <a:rPr lang="en-US" altLang="ko-KR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 </a:t>
            </a:r>
            <a:r>
              <a:rPr lang="ko-KR" altLang="en-US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사용</a:t>
            </a:r>
            <a:endParaRPr kumimoji="0" lang="en-US" altLang="ko-KR" sz="16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  <a:sym typeface="SpoqaHanSans-Regular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59B001A9-EBF1-34EE-ED4D-0251D60AF9AA}"/>
              </a:ext>
            </a:extLst>
          </p:cNvPr>
          <p:cNvGrpSpPr/>
          <p:nvPr/>
        </p:nvGrpSpPr>
        <p:grpSpPr>
          <a:xfrm>
            <a:off x="3619500" y="3429000"/>
            <a:ext cx="4953000" cy="2095500"/>
            <a:chOff x="3619500" y="3429000"/>
            <a:chExt cx="4953000" cy="2095500"/>
          </a:xfrm>
        </p:grpSpPr>
        <p:pic>
          <p:nvPicPr>
            <p:cNvPr id="1026" name="Picture 2" descr="CLEX 2.0 핵심기능소개 1탄] STT(Speech To Text) &amp; ChatGPT – 퓨렌스">
              <a:extLst>
                <a:ext uri="{FF2B5EF4-FFF2-40B4-BE49-F238E27FC236}">
                  <a16:creationId xmlns:a16="http://schemas.microsoft.com/office/drawing/2014/main" id="{F5C1DA69-6B4B-2DB9-E9BF-E74CE509784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19500" y="3429000"/>
              <a:ext cx="4953000" cy="2095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4" name="직선 화살표 연결선 3">
              <a:extLst>
                <a:ext uri="{FF2B5EF4-FFF2-40B4-BE49-F238E27FC236}">
                  <a16:creationId xmlns:a16="http://schemas.microsoft.com/office/drawing/2014/main" id="{C2004457-D5D3-434D-DD01-F6A10288E2B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193234" y="4613881"/>
              <a:ext cx="2031224" cy="0"/>
            </a:xfrm>
            <a:prstGeom prst="straightConnector1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prstDash val="dash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115822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A61D74-A932-FBDD-5771-7A093FFC07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>
            <a:extLst>
              <a:ext uri="{FF2B5EF4-FFF2-40B4-BE49-F238E27FC236}">
                <a16:creationId xmlns:a16="http://schemas.microsoft.com/office/drawing/2014/main" id="{21D52FAC-AD1F-9ADB-73CE-7D455FBA2F0A}"/>
              </a:ext>
            </a:extLst>
          </p:cNvPr>
          <p:cNvGrpSpPr/>
          <p:nvPr/>
        </p:nvGrpSpPr>
        <p:grpSpPr>
          <a:xfrm>
            <a:off x="620956" y="1073049"/>
            <a:ext cx="8091044" cy="489557"/>
            <a:chOff x="1189916" y="1144994"/>
            <a:chExt cx="8091044" cy="48955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B633242-B684-9D90-6EEF-E64FA6DABB58}"/>
                </a:ext>
              </a:extLst>
            </p:cNvPr>
            <p:cNvSpPr txBox="1"/>
            <p:nvPr/>
          </p:nvSpPr>
          <p:spPr>
            <a:xfrm>
              <a:off x="1766129" y="1144994"/>
              <a:ext cx="7514831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키오스크를 만들려면 무엇부터 </a:t>
              </a:r>
              <a:r>
                <a:rPr lang="ko-KR" altLang="en-US" sz="2400" kern="0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해야할까</a:t>
              </a:r>
              <a:r>
                <a:rPr lang="en-US" altLang="ko-KR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?</a:t>
              </a:r>
              <a:endPara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35642986-2E5A-0629-B5D2-1B669486EF4A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15" name="사각형: 둥근 모서리 14">
                <a:extLst>
                  <a:ext uri="{FF2B5EF4-FFF2-40B4-BE49-F238E27FC236}">
                    <a16:creationId xmlns:a16="http://schemas.microsoft.com/office/drawing/2014/main" id="{23B90F77-FFAD-CF63-C237-A9FD98898472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16" name="사각형: 둥근 모서리 15">
                <a:extLst>
                  <a:ext uri="{FF2B5EF4-FFF2-40B4-BE49-F238E27FC236}">
                    <a16:creationId xmlns:a16="http://schemas.microsoft.com/office/drawing/2014/main" id="{D6050474-064D-3E8E-A912-EB666245385F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pic>
        <p:nvPicPr>
          <p:cNvPr id="1026" name="Picture 2" descr="배리어프리 키오스크 - 아임유">
            <a:extLst>
              <a:ext uri="{FF2B5EF4-FFF2-40B4-BE49-F238E27FC236}">
                <a16:creationId xmlns:a16="http://schemas.microsoft.com/office/drawing/2014/main" id="{2CE4FC81-D17F-10A6-7497-64568F91E8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2000" y="1650919"/>
            <a:ext cx="4728000" cy="4664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450303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337814-C6FC-4A22-E053-8C2566733C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>
            <a:extLst>
              <a:ext uri="{FF2B5EF4-FFF2-40B4-BE49-F238E27FC236}">
                <a16:creationId xmlns:a16="http://schemas.microsoft.com/office/drawing/2014/main" id="{538C5DA1-6775-8C08-F5AD-96B4E505619C}"/>
              </a:ext>
            </a:extLst>
          </p:cNvPr>
          <p:cNvGrpSpPr/>
          <p:nvPr/>
        </p:nvGrpSpPr>
        <p:grpSpPr>
          <a:xfrm>
            <a:off x="620956" y="1073049"/>
            <a:ext cx="8091044" cy="489557"/>
            <a:chOff x="1189916" y="1144994"/>
            <a:chExt cx="8091044" cy="48955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EE44347-7BA4-F225-9D85-13E645B03F10}"/>
                </a:ext>
              </a:extLst>
            </p:cNvPr>
            <p:cNvSpPr txBox="1"/>
            <p:nvPr/>
          </p:nvSpPr>
          <p:spPr>
            <a:xfrm>
              <a:off x="1766129" y="1144994"/>
              <a:ext cx="7514831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프로그램 만들기의 기본</a:t>
              </a:r>
              <a:r>
                <a:rPr lang="en-US" altLang="ko-KR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, </a:t>
              </a:r>
              <a:r>
                <a:rPr lang="ko-KR" altLang="en-US" sz="2400" kern="0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플로우차트</a:t>
              </a: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 </a:t>
              </a:r>
              <a:r>
                <a:rPr lang="en-US" altLang="ko-KR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(Flowchart)</a:t>
              </a:r>
              <a:endPara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5BAF9A10-C860-6CCF-76F6-72DF7199BAF8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15" name="사각형: 둥근 모서리 14">
                <a:extLst>
                  <a:ext uri="{FF2B5EF4-FFF2-40B4-BE49-F238E27FC236}">
                    <a16:creationId xmlns:a16="http://schemas.microsoft.com/office/drawing/2014/main" id="{157B7980-EF42-C09C-14F5-871C5604393C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16" name="사각형: 둥근 모서리 15">
                <a:extLst>
                  <a:ext uri="{FF2B5EF4-FFF2-40B4-BE49-F238E27FC236}">
                    <a16:creationId xmlns:a16="http://schemas.microsoft.com/office/drawing/2014/main" id="{27E53242-EF19-205B-C2A3-4C9D44575AF1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pic>
        <p:nvPicPr>
          <p:cNvPr id="5" name="그림 4" descr="텍스트, 스크린샷, 폰트, 도표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E7908253-E5BC-B998-9C33-4750C8D188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8286" y="1562606"/>
            <a:ext cx="4315427" cy="4820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4941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5326FC3E-7977-9DF4-3E0A-416AD53C5726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A6378DA3-3A43-10FA-64E6-327536EF087F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Barrier-free</a:t>
              </a:r>
              <a:endPara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D64CBA75-1BA5-8519-3D56-C24DC87F8BF2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52FC1197-F6A6-9566-9516-362E926F13A9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7" name="사각형: 둥근 모서리 6">
                <a:extLst>
                  <a:ext uri="{FF2B5EF4-FFF2-40B4-BE49-F238E27FC236}">
                    <a16:creationId xmlns:a16="http://schemas.microsoft.com/office/drawing/2014/main" id="{3112B573-C754-773F-3C5D-880EEB3AC455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pic>
        <p:nvPicPr>
          <p:cNvPr id="10" name="온라인 미디어 9" title="[일타강사] 장애의 벽을 허무는 '배리어 프리' 장애인에게 친절해야 하는 것도 일종의 편견, MBC 230322 방송">
            <a:hlinkClick r:id="" action="ppaction://media"/>
            <a:extLst>
              <a:ext uri="{FF2B5EF4-FFF2-40B4-BE49-F238E27FC236}">
                <a16:creationId xmlns:a16="http://schemas.microsoft.com/office/drawing/2014/main" id="{8C0EDFDA-0F78-B224-2609-7C1D636AC140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2253175" y="1747092"/>
            <a:ext cx="7685650" cy="4342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328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4A7A53-52D1-29BF-1985-3CFBD09F57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>
            <a:extLst>
              <a:ext uri="{FF2B5EF4-FFF2-40B4-BE49-F238E27FC236}">
                <a16:creationId xmlns:a16="http://schemas.microsoft.com/office/drawing/2014/main" id="{7A5FBDB5-164F-5587-F532-1E7A2DB6C1BC}"/>
              </a:ext>
            </a:extLst>
          </p:cNvPr>
          <p:cNvGrpSpPr/>
          <p:nvPr/>
        </p:nvGrpSpPr>
        <p:grpSpPr>
          <a:xfrm>
            <a:off x="620956" y="1073049"/>
            <a:ext cx="8091044" cy="489557"/>
            <a:chOff x="1189916" y="1144994"/>
            <a:chExt cx="8091044" cy="48955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0B58F1D-D9C8-0D0C-01D2-D64B6A0A1F2D}"/>
                </a:ext>
              </a:extLst>
            </p:cNvPr>
            <p:cNvSpPr txBox="1"/>
            <p:nvPr/>
          </p:nvSpPr>
          <p:spPr>
            <a:xfrm>
              <a:off x="1766129" y="1144994"/>
              <a:ext cx="7514831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프로그램 만들기의 기본</a:t>
              </a:r>
              <a:r>
                <a:rPr lang="en-US" altLang="ko-KR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, </a:t>
              </a:r>
              <a:r>
                <a:rPr lang="ko-KR" altLang="en-US" sz="2400" kern="0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플로우차트</a:t>
              </a: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 </a:t>
              </a:r>
              <a:r>
                <a:rPr lang="en-US" altLang="ko-KR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(Flowchart)</a:t>
              </a:r>
              <a:endPara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2DA82D88-EA8E-EFF0-7D1E-0E390B70A9BB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15" name="사각형: 둥근 모서리 14">
                <a:extLst>
                  <a:ext uri="{FF2B5EF4-FFF2-40B4-BE49-F238E27FC236}">
                    <a16:creationId xmlns:a16="http://schemas.microsoft.com/office/drawing/2014/main" id="{2EF8C615-D6D8-0957-2478-691854E1D714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16" name="사각형: 둥근 모서리 15">
                <a:extLst>
                  <a:ext uri="{FF2B5EF4-FFF2-40B4-BE49-F238E27FC236}">
                    <a16:creationId xmlns:a16="http://schemas.microsoft.com/office/drawing/2014/main" id="{9A59C93E-3FB4-D168-4920-EE378A017F75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graphicFrame>
        <p:nvGraphicFramePr>
          <p:cNvPr id="23" name="표 22">
            <a:extLst>
              <a:ext uri="{FF2B5EF4-FFF2-40B4-BE49-F238E27FC236}">
                <a16:creationId xmlns:a16="http://schemas.microsoft.com/office/drawing/2014/main" id="{10E2B7EB-234D-C4A9-51F2-A2DBA497BA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8141785"/>
              </p:ext>
            </p:extLst>
          </p:nvPr>
        </p:nvGraphicFramePr>
        <p:xfrm>
          <a:off x="3891996" y="2364914"/>
          <a:ext cx="7166274" cy="2775885"/>
        </p:xfrm>
        <a:graphic>
          <a:graphicData uri="http://schemas.openxmlformats.org/drawingml/2006/table">
            <a:tbl>
              <a:tblPr/>
              <a:tblGrid>
                <a:gridCol w="2388758">
                  <a:extLst>
                    <a:ext uri="{9D8B030D-6E8A-4147-A177-3AD203B41FA5}">
                      <a16:colId xmlns:a16="http://schemas.microsoft.com/office/drawing/2014/main" val="469735623"/>
                    </a:ext>
                  </a:extLst>
                </a:gridCol>
                <a:gridCol w="1725929">
                  <a:extLst>
                    <a:ext uri="{9D8B030D-6E8A-4147-A177-3AD203B41FA5}">
                      <a16:colId xmlns:a16="http://schemas.microsoft.com/office/drawing/2014/main" val="3924118087"/>
                    </a:ext>
                  </a:extLst>
                </a:gridCol>
                <a:gridCol w="3051587">
                  <a:extLst>
                    <a:ext uri="{9D8B030D-6E8A-4147-A177-3AD203B41FA5}">
                      <a16:colId xmlns:a16="http://schemas.microsoft.com/office/drawing/2014/main" val="2109758266"/>
                    </a:ext>
                  </a:extLst>
                </a:gridCol>
              </a:tblGrid>
              <a:tr h="396555">
                <a:tc>
                  <a:txBody>
                    <a:bodyPr/>
                    <a:lstStyle/>
                    <a:p>
                      <a:pPr algn="ctr"/>
                      <a:r>
                        <a:rPr kumimoji="0" lang="ko-KR" altLang="en-US" sz="1400" b="1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Pretendard Medium" panose="02000603000000020004" pitchFamily="50" charset="-127"/>
                        </a:rPr>
                        <a:t>의미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ko-KR" altLang="en-US" sz="1400" b="1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Pretendard Medium" panose="02000603000000020004" pitchFamily="50" charset="-127"/>
                        </a:rPr>
                        <a:t>도형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ko-KR" altLang="en-US" sz="1400" b="1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Pretendard Medium" panose="02000603000000020004" pitchFamily="50" charset="-127"/>
                        </a:rPr>
                        <a:t>설명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95778740"/>
                  </a:ext>
                </a:extLst>
              </a:tr>
              <a:tr h="396555">
                <a:tc>
                  <a:txBody>
                    <a:bodyPr/>
                    <a:lstStyle/>
                    <a:p>
                      <a:pPr algn="ctr"/>
                      <a:r>
                        <a:rPr kumimoji="0" lang="ko-KR" altLang="en-US" sz="14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Pretendard Medium" panose="02000603000000020004" pitchFamily="50" charset="-127"/>
                        </a:rPr>
                        <a:t>시작</a:t>
                      </a:r>
                      <a:r>
                        <a:rPr kumimoji="0" lang="en-US" altLang="ko-KR" sz="14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Pretendard Medium" panose="02000603000000020004" pitchFamily="50" charset="-127"/>
                        </a:rPr>
                        <a:t>/</a:t>
                      </a:r>
                      <a:r>
                        <a:rPr kumimoji="0" lang="ko-KR" altLang="en-US" sz="14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Pretendard Medium" panose="02000603000000020004" pitchFamily="50" charset="-127"/>
                        </a:rPr>
                        <a:t>종료 </a:t>
                      </a:r>
                      <a:r>
                        <a:rPr kumimoji="0" lang="en-US" altLang="ko-KR" sz="14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Pretendard Medium" panose="02000603000000020004" pitchFamily="50" charset="-127"/>
                        </a:rPr>
                        <a:t>(</a:t>
                      </a:r>
                      <a:r>
                        <a:rPr kumimoji="0" lang="en-US" sz="14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Pretendard Medium" panose="02000603000000020004" pitchFamily="50" charset="-127"/>
                        </a:rPr>
                        <a:t>Terminator)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ko-KR" altLang="en-US" sz="14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Pretendard Medium" panose="02000603000000020004" pitchFamily="50" charset="-127"/>
                        </a:rPr>
                        <a:t>타원형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ko-KR" altLang="en-US" sz="14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Pretendard Medium" panose="02000603000000020004" pitchFamily="50" charset="-127"/>
                        </a:rPr>
                        <a:t>프로그램 시작과 끝을 나타냅니다</a:t>
                      </a:r>
                      <a:r>
                        <a:rPr kumimoji="0" lang="en-US" altLang="ko-KR" sz="14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Pretendard Medium" panose="02000603000000020004" pitchFamily="50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30339316"/>
                  </a:ext>
                </a:extLst>
              </a:tr>
              <a:tr h="396555">
                <a:tc>
                  <a:txBody>
                    <a:bodyPr/>
                    <a:lstStyle/>
                    <a:p>
                      <a:pPr algn="ctr"/>
                      <a:r>
                        <a:rPr kumimoji="0" lang="ko-KR" altLang="en-US" sz="14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Pretendard Medium" panose="02000603000000020004" pitchFamily="50" charset="-127"/>
                        </a:rPr>
                        <a:t>처리 </a:t>
                      </a:r>
                      <a:r>
                        <a:rPr kumimoji="0" lang="en-US" altLang="ko-KR" sz="14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Pretendard Medium" panose="02000603000000020004" pitchFamily="50" charset="-127"/>
                        </a:rPr>
                        <a:t>(</a:t>
                      </a:r>
                      <a:r>
                        <a:rPr kumimoji="0" lang="en-US" sz="14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Pretendard Medium" panose="02000603000000020004" pitchFamily="50" charset="-127"/>
                        </a:rPr>
                        <a:t>Process)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ko-KR" altLang="en-US" sz="14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Pretendard Medium" panose="02000603000000020004" pitchFamily="50" charset="-127"/>
                        </a:rPr>
                        <a:t>직사각형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ko-KR" altLang="en-US" sz="14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Pretendard Medium" panose="02000603000000020004" pitchFamily="50" charset="-127"/>
                        </a:rPr>
                        <a:t>연산</a:t>
                      </a:r>
                      <a:r>
                        <a:rPr kumimoji="0" lang="en-US" altLang="ko-KR" sz="14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Pretendard Medium" panose="02000603000000020004" pitchFamily="50" charset="-127"/>
                        </a:rPr>
                        <a:t>, </a:t>
                      </a:r>
                      <a:r>
                        <a:rPr kumimoji="0" lang="ko-KR" altLang="en-US" sz="14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Pretendard Medium" panose="02000603000000020004" pitchFamily="50" charset="-127"/>
                        </a:rPr>
                        <a:t>처리</a:t>
                      </a:r>
                      <a:r>
                        <a:rPr kumimoji="0" lang="en-US" altLang="ko-KR" sz="14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Pretendard Medium" panose="02000603000000020004" pitchFamily="50" charset="-127"/>
                        </a:rPr>
                        <a:t>, </a:t>
                      </a:r>
                      <a:r>
                        <a:rPr kumimoji="0" lang="ko-KR" altLang="en-US" sz="14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Pretendard Medium" panose="02000603000000020004" pitchFamily="50" charset="-127"/>
                        </a:rPr>
                        <a:t>동작 등을 나타냅니다</a:t>
                      </a:r>
                      <a:r>
                        <a:rPr kumimoji="0" lang="en-US" altLang="ko-KR" sz="14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Pretendard Medium" panose="02000603000000020004" pitchFamily="50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87160597"/>
                  </a:ext>
                </a:extLst>
              </a:tr>
              <a:tr h="396555">
                <a:tc>
                  <a:txBody>
                    <a:bodyPr/>
                    <a:lstStyle/>
                    <a:p>
                      <a:pPr algn="ctr"/>
                      <a:r>
                        <a:rPr kumimoji="0" lang="ko-KR" altLang="en-US" sz="14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Pretendard Medium" panose="02000603000000020004" pitchFamily="50" charset="-127"/>
                        </a:rPr>
                        <a:t>준비 </a:t>
                      </a:r>
                      <a:r>
                        <a:rPr kumimoji="0" lang="en-US" altLang="ko-KR" sz="14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Pretendard Medium" panose="02000603000000020004" pitchFamily="50" charset="-127"/>
                        </a:rPr>
                        <a:t>(Prepare)</a:t>
                      </a:r>
                      <a:endParaRPr kumimoji="0" lang="en-US" sz="1400" b="0" i="0" u="none" strike="noStrike" kern="0" cap="none" spc="0" normalizeH="0" baseline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나눔스퀘어_ac" panose="020B0600000101010101" pitchFamily="50" charset="-127"/>
                        <a:ea typeface="나눔스퀘어_ac" panose="020B0600000101010101" pitchFamily="50" charset="-127"/>
                        <a:cs typeface="Pretendard Medium" panose="02000603000000020004" pitchFamily="50" charset="-127"/>
                      </a:endParaRP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ko-KR" altLang="en-US" sz="14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Pretendard Medium" panose="02000603000000020004" pitchFamily="50" charset="-127"/>
                        </a:rPr>
                        <a:t>육각형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ko-KR" altLang="en-US" sz="14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Pretendard Medium" panose="02000603000000020004" pitchFamily="50" charset="-127"/>
                        </a:rPr>
                        <a:t>작업 시작 전 해야 할 작업을 나타냅니다</a:t>
                      </a:r>
                      <a:r>
                        <a:rPr kumimoji="0" lang="en-US" altLang="ko-KR" sz="14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Pretendard Medium" panose="02000603000000020004" pitchFamily="50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2148954"/>
                  </a:ext>
                </a:extLst>
              </a:tr>
              <a:tr h="396555">
                <a:tc>
                  <a:txBody>
                    <a:bodyPr/>
                    <a:lstStyle/>
                    <a:p>
                      <a:pPr algn="ctr"/>
                      <a:r>
                        <a:rPr kumimoji="0" lang="ko-KR" altLang="en-US" sz="14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Pretendard Medium" panose="02000603000000020004" pitchFamily="50" charset="-127"/>
                        </a:rPr>
                        <a:t>입력</a:t>
                      </a:r>
                      <a:r>
                        <a:rPr kumimoji="0" lang="en-US" altLang="ko-KR" sz="14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Pretendard Medium" panose="02000603000000020004" pitchFamily="50" charset="-127"/>
                        </a:rPr>
                        <a:t>/</a:t>
                      </a:r>
                      <a:r>
                        <a:rPr kumimoji="0" lang="ko-KR" altLang="en-US" sz="14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Pretendard Medium" panose="02000603000000020004" pitchFamily="50" charset="-127"/>
                        </a:rPr>
                        <a:t>출력 </a:t>
                      </a:r>
                      <a:r>
                        <a:rPr kumimoji="0" lang="en-US" altLang="ko-KR" sz="14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Pretendard Medium" panose="02000603000000020004" pitchFamily="50" charset="-127"/>
                        </a:rPr>
                        <a:t>(</a:t>
                      </a:r>
                      <a:r>
                        <a:rPr kumimoji="0" lang="en-US" sz="14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Pretendard Medium" panose="02000603000000020004" pitchFamily="50" charset="-127"/>
                        </a:rPr>
                        <a:t>I/O)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ko-KR" altLang="en-US" sz="1400" b="0" i="0" u="none" strike="noStrike" kern="0" cap="none" spc="0" normalizeH="0" baseline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Pretendard Medium" panose="02000603000000020004" pitchFamily="50" charset="-127"/>
                        </a:rPr>
                        <a:t>평행사변형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ko-KR" altLang="en-US" sz="14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Pretendard Medium" panose="02000603000000020004" pitchFamily="50" charset="-127"/>
                        </a:rPr>
                        <a:t>사용자 입력</a:t>
                      </a:r>
                      <a:r>
                        <a:rPr kumimoji="0" lang="en-US" altLang="ko-KR" sz="14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Pretendard Medium" panose="02000603000000020004" pitchFamily="50" charset="-127"/>
                        </a:rPr>
                        <a:t>, </a:t>
                      </a:r>
                      <a:r>
                        <a:rPr kumimoji="0" lang="ko-KR" altLang="en-US" sz="14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Pretendard Medium" panose="02000603000000020004" pitchFamily="50" charset="-127"/>
                        </a:rPr>
                        <a:t>결과 출력 등을 나타냅니다</a:t>
                      </a:r>
                      <a:r>
                        <a:rPr kumimoji="0" lang="en-US" altLang="ko-KR" sz="14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Pretendard Medium" panose="02000603000000020004" pitchFamily="50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00678672"/>
                  </a:ext>
                </a:extLst>
              </a:tr>
              <a:tr h="396555">
                <a:tc>
                  <a:txBody>
                    <a:bodyPr/>
                    <a:lstStyle/>
                    <a:p>
                      <a:pPr algn="ctr"/>
                      <a:r>
                        <a:rPr kumimoji="0" lang="ko-KR" altLang="en-US" sz="14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Pretendard Medium" panose="02000603000000020004" pitchFamily="50" charset="-127"/>
                        </a:rPr>
                        <a:t>조건</a:t>
                      </a:r>
                      <a:r>
                        <a:rPr kumimoji="0" lang="en-US" altLang="ko-KR" sz="14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Pretendard Medium" panose="02000603000000020004" pitchFamily="50" charset="-127"/>
                        </a:rPr>
                        <a:t>/</a:t>
                      </a:r>
                      <a:r>
                        <a:rPr kumimoji="0" lang="ko-KR" altLang="en-US" sz="14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Pretendard Medium" panose="02000603000000020004" pitchFamily="50" charset="-127"/>
                        </a:rPr>
                        <a:t>판단 </a:t>
                      </a:r>
                      <a:r>
                        <a:rPr kumimoji="0" lang="en-US" altLang="ko-KR" sz="14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Pretendard Medium" panose="02000603000000020004" pitchFamily="50" charset="-127"/>
                        </a:rPr>
                        <a:t>(</a:t>
                      </a:r>
                      <a:r>
                        <a:rPr kumimoji="0" lang="en-US" sz="14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Pretendard Medium" panose="02000603000000020004" pitchFamily="50" charset="-127"/>
                        </a:rPr>
                        <a:t>Decision)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ko-KR" altLang="en-US" sz="14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Pretendard Medium" panose="02000603000000020004" pitchFamily="50" charset="-127"/>
                        </a:rPr>
                        <a:t>마름모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ko-KR" altLang="en-US" sz="14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Pretendard Medium" panose="02000603000000020004" pitchFamily="50" charset="-127"/>
                        </a:rPr>
                        <a:t>예</a:t>
                      </a:r>
                      <a:r>
                        <a:rPr kumimoji="0" lang="en-US" altLang="ko-KR" sz="14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Pretendard Medium" panose="02000603000000020004" pitchFamily="50" charset="-127"/>
                        </a:rPr>
                        <a:t>/</a:t>
                      </a:r>
                      <a:r>
                        <a:rPr kumimoji="0" lang="ko-KR" altLang="en-US" sz="1400" b="0" i="0" u="none" strike="noStrike" kern="0" cap="none" spc="0" normalizeH="0" baseline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Pretendard Medium" panose="02000603000000020004" pitchFamily="50" charset="-127"/>
                        </a:rPr>
                        <a:t>아니오</a:t>
                      </a:r>
                      <a:r>
                        <a:rPr kumimoji="0" lang="en-US" altLang="ko-KR" sz="14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Pretendard Medium" panose="02000603000000020004" pitchFamily="50" charset="-127"/>
                        </a:rPr>
                        <a:t>, </a:t>
                      </a:r>
                      <a:r>
                        <a:rPr kumimoji="0" lang="ko-KR" altLang="en-US" sz="14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Pretendard Medium" panose="02000603000000020004" pitchFamily="50" charset="-127"/>
                        </a:rPr>
                        <a:t>조건 분기 처리에 사용합니다</a:t>
                      </a:r>
                      <a:r>
                        <a:rPr kumimoji="0" lang="en-US" altLang="ko-KR" sz="14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Pretendard Medium" panose="02000603000000020004" pitchFamily="50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30305277"/>
                  </a:ext>
                </a:extLst>
              </a:tr>
              <a:tr h="396555">
                <a:tc>
                  <a:txBody>
                    <a:bodyPr/>
                    <a:lstStyle/>
                    <a:p>
                      <a:pPr algn="ctr"/>
                      <a:r>
                        <a:rPr kumimoji="0" lang="ko-KR" altLang="en-US" sz="14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Pretendard Medium" panose="02000603000000020004" pitchFamily="50" charset="-127"/>
                        </a:rPr>
                        <a:t>흐름</a:t>
                      </a:r>
                      <a:r>
                        <a:rPr kumimoji="0" lang="en-US" altLang="ko-KR" sz="14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Pretendard Medium" panose="02000603000000020004" pitchFamily="50" charset="-127"/>
                        </a:rPr>
                        <a:t> (Flow)</a:t>
                      </a:r>
                      <a:endParaRPr kumimoji="0" lang="ko-KR" altLang="en-US" sz="1400" b="0" i="0" u="none" strike="noStrike" kern="0" cap="none" spc="0" normalizeH="0" baseline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나눔스퀘어_ac" panose="020B0600000101010101" pitchFamily="50" charset="-127"/>
                        <a:ea typeface="나눔스퀘어_ac" panose="020B0600000101010101" pitchFamily="50" charset="-127"/>
                        <a:cs typeface="Pretendard Medium" panose="02000603000000020004" pitchFamily="50" charset="-127"/>
                      </a:endParaRP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ko-KR" altLang="en-US" sz="14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Pretendard Medium" panose="02000603000000020004" pitchFamily="50" charset="-127"/>
                        </a:rPr>
                        <a:t>화살표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ko-KR" altLang="en-US" sz="14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Pretendard Medium" panose="02000603000000020004" pitchFamily="50" charset="-127"/>
                        </a:rPr>
                        <a:t>다음 단계로 진행 방향을 나타냅니다</a:t>
                      </a:r>
                      <a:r>
                        <a:rPr kumimoji="0" lang="en-US" altLang="ko-KR" sz="14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Pretendard Medium" panose="02000603000000020004" pitchFamily="50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5007824"/>
                  </a:ext>
                </a:extLst>
              </a:tr>
            </a:tbl>
          </a:graphicData>
        </a:graphic>
      </p:graphicFrame>
      <p:pic>
        <p:nvPicPr>
          <p:cNvPr id="2050" name="Picture 2">
            <a:extLst>
              <a:ext uri="{FF2B5EF4-FFF2-40B4-BE49-F238E27FC236}">
                <a16:creationId xmlns:a16="http://schemas.microsoft.com/office/drawing/2014/main" id="{D906DA43-7D70-ADFC-9246-6BF4FEE91E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2427" y="1704194"/>
            <a:ext cx="2413174" cy="4604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433847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6EC42A-BB95-300E-CDB7-E806D28B16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>
            <a:extLst>
              <a:ext uri="{FF2B5EF4-FFF2-40B4-BE49-F238E27FC236}">
                <a16:creationId xmlns:a16="http://schemas.microsoft.com/office/drawing/2014/main" id="{A56D2BC2-CD2D-DB79-C0CA-7CD3408AF52B}"/>
              </a:ext>
            </a:extLst>
          </p:cNvPr>
          <p:cNvGrpSpPr/>
          <p:nvPr/>
        </p:nvGrpSpPr>
        <p:grpSpPr>
          <a:xfrm>
            <a:off x="620956" y="1073049"/>
            <a:ext cx="8091044" cy="489557"/>
            <a:chOff x="1189916" y="1144994"/>
            <a:chExt cx="8091044" cy="48955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FA146F3-5D26-D1CF-0AAE-774940188A5C}"/>
                </a:ext>
              </a:extLst>
            </p:cNvPr>
            <p:cNvSpPr txBox="1"/>
            <p:nvPr/>
          </p:nvSpPr>
          <p:spPr>
            <a:xfrm>
              <a:off x="1766129" y="1144994"/>
              <a:ext cx="7514831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팀별 실습</a:t>
              </a:r>
              <a:endPara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955EA0A5-9790-8AC6-0703-EF79714B1F1C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15" name="사각형: 둥근 모서리 14">
                <a:extLst>
                  <a:ext uri="{FF2B5EF4-FFF2-40B4-BE49-F238E27FC236}">
                    <a16:creationId xmlns:a16="http://schemas.microsoft.com/office/drawing/2014/main" id="{7FF4B6A0-409D-7982-80C9-B4C0022E2B32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16" name="사각형: 둥근 모서리 15">
                <a:extLst>
                  <a:ext uri="{FF2B5EF4-FFF2-40B4-BE49-F238E27FC236}">
                    <a16:creationId xmlns:a16="http://schemas.microsoft.com/office/drawing/2014/main" id="{503FB79B-22AB-12A0-B6A8-59C8F30CAB4F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2" name="Google Shape;215;p33">
            <a:extLst>
              <a:ext uri="{FF2B5EF4-FFF2-40B4-BE49-F238E27FC236}">
                <a16:creationId xmlns:a16="http://schemas.microsoft.com/office/drawing/2014/main" id="{41D18BFB-D15A-EA5C-BFB6-448ECBD2E3F6}"/>
              </a:ext>
            </a:extLst>
          </p:cNvPr>
          <p:cNvSpPr/>
          <p:nvPr/>
        </p:nvSpPr>
        <p:spPr>
          <a:xfrm>
            <a:off x="1797631" y="1748445"/>
            <a:ext cx="9219620" cy="2104099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rIns="45719" anchor="ctr"/>
          <a:lstStyle/>
          <a:p>
            <a:pPr marL="342900" marR="0" lvl="0" indent="-342900" defTabSz="3556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80000"/>
              <a:buFont typeface="Arial" panose="020B0604020202020204" pitchFamily="34" charset="0"/>
              <a:buChar char="•"/>
              <a:tabLst/>
              <a:defRPr sz="3600">
                <a:solidFill>
                  <a:srgbClr val="000000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ko-KR" altLang="en-US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여러분들이 구현해 볼 </a:t>
            </a:r>
            <a:r>
              <a:rPr lang="ko-KR" altLang="en-US" sz="1600" b="1" kern="0" dirty="0" err="1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배리어프리</a:t>
            </a:r>
            <a:r>
              <a:rPr lang="ko-KR" altLang="en-US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 키오스크의 </a:t>
            </a:r>
            <a:r>
              <a:rPr lang="ko-KR" altLang="en-US" sz="1600" b="1" kern="0" dirty="0" err="1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플로우차트를</a:t>
            </a:r>
            <a:r>
              <a:rPr lang="ko-KR" altLang="en-US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 그려 보세요</a:t>
            </a:r>
            <a:r>
              <a:rPr lang="en-US" altLang="ko-KR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.</a:t>
            </a:r>
          </a:p>
          <a:p>
            <a:pPr marL="342900" marR="0" lvl="0" indent="-342900" defTabSz="3556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80000"/>
              <a:buFont typeface="Arial" panose="020B0604020202020204" pitchFamily="34" charset="0"/>
              <a:buChar char="•"/>
              <a:tabLst/>
              <a:defRPr sz="3600">
                <a:solidFill>
                  <a:srgbClr val="000000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처음 </a:t>
            </a:r>
            <a:r>
              <a:rPr kumimoji="0" lang="ko-KR" altLang="en-US" sz="1600" b="1" i="0" u="none" strike="noStrike" kern="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배리어프리</a:t>
            </a: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 선택 화면까지 주어집니다</a:t>
            </a:r>
            <a:r>
              <a:rPr kumimoji="0" lang="en-US" altLang="ko-KR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. </a:t>
            </a: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이후의 차트를 완성하세요</a:t>
            </a:r>
            <a:r>
              <a:rPr kumimoji="0" lang="en-US" altLang="ko-KR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.</a:t>
            </a:r>
          </a:p>
          <a:p>
            <a:pPr marL="342900" marR="0" lvl="0" indent="-342900" defTabSz="3556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80000"/>
              <a:buFont typeface="Arial" panose="020B0604020202020204" pitchFamily="34" charset="0"/>
              <a:buChar char="•"/>
              <a:tabLst/>
              <a:defRPr sz="3600">
                <a:solidFill>
                  <a:srgbClr val="000000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음성인식 모드와 일반 모드는 동일하게 작동해야 합니다</a:t>
            </a:r>
            <a:r>
              <a:rPr kumimoji="0" lang="en-US" altLang="ko-KR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.</a:t>
            </a:r>
          </a:p>
          <a:p>
            <a:pPr marL="342900" marR="0" lvl="0" indent="-342900" defTabSz="3556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80000"/>
              <a:buFont typeface="Arial" panose="020B0604020202020204" pitchFamily="34" charset="0"/>
              <a:buChar char="•"/>
              <a:tabLst/>
              <a:defRPr sz="3600">
                <a:solidFill>
                  <a:srgbClr val="000000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카페여도 좋고</a:t>
            </a:r>
            <a:r>
              <a:rPr kumimoji="0" lang="en-US" altLang="ko-KR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, </a:t>
            </a:r>
            <a:r>
              <a:rPr lang="ko-KR" altLang="en-US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식당</a:t>
            </a: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이어도 좋습니다</a:t>
            </a:r>
            <a:r>
              <a:rPr kumimoji="0" lang="en-US" altLang="ko-KR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. </a:t>
            </a: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여러분의 가게와 상품을 만들어 보세요</a:t>
            </a:r>
            <a:r>
              <a:rPr kumimoji="0" lang="en-US" altLang="ko-KR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.</a:t>
            </a:r>
          </a:p>
          <a:p>
            <a:pPr marL="342900" marR="0" lvl="0" indent="-342900" defTabSz="3556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80000"/>
              <a:buFont typeface="Arial" panose="020B0604020202020204" pitchFamily="34" charset="0"/>
              <a:buChar char="•"/>
              <a:tabLst/>
              <a:defRPr sz="3600">
                <a:solidFill>
                  <a:srgbClr val="000000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만든 후 강사 선생님들께 </a:t>
            </a:r>
            <a:r>
              <a:rPr kumimoji="0" lang="ko-KR" altLang="en-US" sz="1600" b="1" i="0" u="none" strike="noStrike" kern="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확인받아</a:t>
            </a: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 주세요</a:t>
            </a:r>
            <a:r>
              <a:rPr lang="en-US" altLang="ko-KR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!</a:t>
            </a:r>
            <a:endParaRPr kumimoji="0" lang="en-US" altLang="ko-KR" sz="16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  <a:sym typeface="SpoqaHanSans-Regular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BE66DE26-12BF-1648-9786-90EF9142C06E}"/>
              </a:ext>
            </a:extLst>
          </p:cNvPr>
          <p:cNvGrpSpPr/>
          <p:nvPr/>
        </p:nvGrpSpPr>
        <p:grpSpPr>
          <a:xfrm>
            <a:off x="4333358" y="4171314"/>
            <a:ext cx="3525284" cy="1793637"/>
            <a:chOff x="4172877" y="3991314"/>
            <a:chExt cx="3525284" cy="1793637"/>
          </a:xfrm>
        </p:grpSpPr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071E4C0C-34C7-409F-C1FB-28BD20605209}"/>
                </a:ext>
              </a:extLst>
            </p:cNvPr>
            <p:cNvSpPr/>
            <p:nvPr/>
          </p:nvSpPr>
          <p:spPr>
            <a:xfrm>
              <a:off x="4662300" y="3991314"/>
              <a:ext cx="2577599" cy="5040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>
                  <a:solidFill>
                    <a:schemeClr val="tx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주문 방식 선택</a:t>
              </a:r>
              <a:r>
                <a:rPr lang="en-US" altLang="ko-KR" sz="1200" b="1" dirty="0">
                  <a:solidFill>
                    <a:schemeClr val="tx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(</a:t>
              </a:r>
              <a:r>
                <a:rPr lang="ko-KR" altLang="en-US" sz="1200" b="1" dirty="0" err="1">
                  <a:solidFill>
                    <a:schemeClr val="tx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배리어프리</a:t>
              </a:r>
              <a:r>
                <a:rPr lang="ko-KR" altLang="en-US" sz="1200" b="1" dirty="0">
                  <a:solidFill>
                    <a:schemeClr val="tx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 </a:t>
              </a:r>
              <a:r>
                <a:rPr lang="en-US" altLang="ko-KR" sz="1200" b="1" dirty="0">
                  <a:solidFill>
                    <a:schemeClr val="tx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/ </a:t>
              </a:r>
              <a:r>
                <a:rPr lang="ko-KR" altLang="en-US" sz="1200" b="1" dirty="0">
                  <a:solidFill>
                    <a:schemeClr val="tx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일반</a:t>
              </a:r>
              <a:r>
                <a:rPr lang="en-US" altLang="ko-KR" sz="1200" b="1" dirty="0">
                  <a:solidFill>
                    <a:schemeClr val="tx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)</a:t>
              </a:r>
              <a:endParaRPr lang="ko-KR" altLang="en-US" sz="1200" b="1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cxnSp>
          <p:nvCxnSpPr>
            <p:cNvPr id="28" name="직선 화살표 연결선 27">
              <a:extLst>
                <a:ext uri="{FF2B5EF4-FFF2-40B4-BE49-F238E27FC236}">
                  <a16:creationId xmlns:a16="http://schemas.microsoft.com/office/drawing/2014/main" id="{F332AD8C-35C8-3C82-2F6C-A86504E0F6A4}"/>
                </a:ext>
              </a:extLst>
            </p:cNvPr>
            <p:cNvCxnSpPr>
              <a:cxnSpLocks/>
            </p:cNvCxnSpPr>
            <p:nvPr/>
          </p:nvCxnSpPr>
          <p:spPr>
            <a:xfrm>
              <a:off x="5951100" y="4495314"/>
              <a:ext cx="0" cy="229960"/>
            </a:xfrm>
            <a:prstGeom prst="straightConnector1">
              <a:avLst/>
            </a:prstGeom>
            <a:ln w="25400">
              <a:solidFill>
                <a:schemeClr val="tx1">
                  <a:lumMod val="85000"/>
                  <a:lumOff val="15000"/>
                </a:schemeClr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순서도: 판단 28">
              <a:extLst>
                <a:ext uri="{FF2B5EF4-FFF2-40B4-BE49-F238E27FC236}">
                  <a16:creationId xmlns:a16="http://schemas.microsoft.com/office/drawing/2014/main" id="{B9407351-7E88-4BA5-BDDA-B6ABC42EB76E}"/>
                </a:ext>
              </a:extLst>
            </p:cNvPr>
            <p:cNvSpPr/>
            <p:nvPr/>
          </p:nvSpPr>
          <p:spPr>
            <a:xfrm>
              <a:off x="5086970" y="4725274"/>
              <a:ext cx="1722000" cy="440790"/>
            </a:xfrm>
            <a:prstGeom prst="flowChartDecision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 err="1">
                  <a:solidFill>
                    <a:schemeClr val="tx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배리어프리</a:t>
              </a:r>
              <a:r>
                <a:rPr lang="en-US" altLang="ko-KR" sz="1200" b="1" dirty="0">
                  <a:solidFill>
                    <a:schemeClr val="tx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?</a:t>
              </a:r>
              <a:endParaRPr lang="ko-KR" altLang="en-US" sz="1200" b="1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FFB431E6-CCE0-AFF2-BB7C-D0718DFA8456}"/>
                </a:ext>
              </a:extLst>
            </p:cNvPr>
            <p:cNvGrpSpPr/>
            <p:nvPr/>
          </p:nvGrpSpPr>
          <p:grpSpPr>
            <a:xfrm>
              <a:off x="4900371" y="4945669"/>
              <a:ext cx="165469" cy="467594"/>
              <a:chOff x="4830394" y="4080153"/>
              <a:chExt cx="165469" cy="467594"/>
            </a:xfrm>
          </p:grpSpPr>
          <p:cxnSp>
            <p:nvCxnSpPr>
              <p:cNvPr id="30" name="직선 화살표 연결선 29">
                <a:extLst>
                  <a:ext uri="{FF2B5EF4-FFF2-40B4-BE49-F238E27FC236}">
                    <a16:creationId xmlns:a16="http://schemas.microsoft.com/office/drawing/2014/main" id="{0DEF318D-F10E-FA2F-3E55-4B7D6ED04F2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42300" y="4080153"/>
                <a:ext cx="0" cy="467594"/>
              </a:xfrm>
              <a:prstGeom prst="straightConnector1">
                <a:avLst/>
              </a:prstGeom>
              <a:ln w="25400">
                <a:solidFill>
                  <a:schemeClr val="tx1">
                    <a:lumMod val="85000"/>
                    <a:lumOff val="15000"/>
                  </a:schemeClr>
                </a:solidFill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직선 화살표 연결선 32">
                <a:extLst>
                  <a:ext uri="{FF2B5EF4-FFF2-40B4-BE49-F238E27FC236}">
                    <a16:creationId xmlns:a16="http://schemas.microsoft.com/office/drawing/2014/main" id="{562CC6A5-7E35-2D59-1883-70E89758585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30394" y="4082534"/>
                <a:ext cx="165469" cy="0"/>
              </a:xfrm>
              <a:prstGeom prst="straightConnector1">
                <a:avLst/>
              </a:prstGeom>
              <a:ln w="25400">
                <a:solidFill>
                  <a:schemeClr val="tx1">
                    <a:lumMod val="85000"/>
                    <a:lumOff val="15000"/>
                  </a:schemeClr>
                </a:solidFill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B312FB7A-3245-D6B2-37BC-6292D91AFAC5}"/>
                </a:ext>
              </a:extLst>
            </p:cNvPr>
            <p:cNvGrpSpPr/>
            <p:nvPr/>
          </p:nvGrpSpPr>
          <p:grpSpPr>
            <a:xfrm flipH="1">
              <a:off x="6830100" y="4945669"/>
              <a:ext cx="165469" cy="467594"/>
              <a:chOff x="4830394" y="4080153"/>
              <a:chExt cx="165469" cy="467594"/>
            </a:xfrm>
          </p:grpSpPr>
          <p:cxnSp>
            <p:nvCxnSpPr>
              <p:cNvPr id="39" name="직선 화살표 연결선 38">
                <a:extLst>
                  <a:ext uri="{FF2B5EF4-FFF2-40B4-BE49-F238E27FC236}">
                    <a16:creationId xmlns:a16="http://schemas.microsoft.com/office/drawing/2014/main" id="{F42342F1-111A-0360-CE4A-E50E8E2E35E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42300" y="4080153"/>
                <a:ext cx="0" cy="467594"/>
              </a:xfrm>
              <a:prstGeom prst="straightConnector1">
                <a:avLst/>
              </a:prstGeom>
              <a:ln w="25400">
                <a:solidFill>
                  <a:schemeClr val="tx1">
                    <a:lumMod val="85000"/>
                    <a:lumOff val="15000"/>
                  </a:schemeClr>
                </a:solidFill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직선 화살표 연결선 39">
                <a:extLst>
                  <a:ext uri="{FF2B5EF4-FFF2-40B4-BE49-F238E27FC236}">
                    <a16:creationId xmlns:a16="http://schemas.microsoft.com/office/drawing/2014/main" id="{E5B1B3F7-F738-CFBB-3284-475C843860C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30394" y="4082534"/>
                <a:ext cx="165469" cy="0"/>
              </a:xfrm>
              <a:prstGeom prst="straightConnector1">
                <a:avLst/>
              </a:prstGeom>
              <a:ln w="25400">
                <a:solidFill>
                  <a:schemeClr val="tx1">
                    <a:lumMod val="85000"/>
                    <a:lumOff val="15000"/>
                  </a:schemeClr>
                </a:solidFill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2E2829CB-9252-9B2B-5F98-34C5F8472E30}"/>
                </a:ext>
              </a:extLst>
            </p:cNvPr>
            <p:cNvSpPr txBox="1"/>
            <p:nvPr/>
          </p:nvSpPr>
          <p:spPr>
            <a:xfrm>
              <a:off x="4461938" y="4634083"/>
              <a:ext cx="800766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1200" b="1" kern="0" dirty="0">
                  <a:solidFill>
                    <a:prstClr val="black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Pretendard Medium" panose="02000603000000020004" pitchFamily="50" charset="-127"/>
                </a:rPr>
                <a:t>yes</a:t>
              </a:r>
              <a:endParaRPr kumimoji="0" lang="en-US" altLang="ko-KR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Pretendard Medium" panose="02000603000000020004" pitchFamily="50" charset="-127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11C7073D-8CFE-7C61-731E-31E8C5D22381}"/>
                </a:ext>
              </a:extLst>
            </p:cNvPr>
            <p:cNvSpPr txBox="1"/>
            <p:nvPr/>
          </p:nvSpPr>
          <p:spPr>
            <a:xfrm>
              <a:off x="6696600" y="4679049"/>
              <a:ext cx="800766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1200" b="1" kern="0" dirty="0">
                  <a:solidFill>
                    <a:prstClr val="black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Pretendard Medium" panose="02000603000000020004" pitchFamily="50" charset="-127"/>
                </a:rPr>
                <a:t>no</a:t>
              </a:r>
              <a:endParaRPr kumimoji="0" lang="en-US" altLang="ko-KR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Pretendard Medium" panose="02000603000000020004" pitchFamily="50" charset="-127"/>
              </a:endParaRPr>
            </a:p>
          </p:txBody>
        </p:sp>
        <p:sp>
          <p:nvSpPr>
            <p:cNvPr id="44" name="사각형: 둥근 모서리 43">
              <a:extLst>
                <a:ext uri="{FF2B5EF4-FFF2-40B4-BE49-F238E27FC236}">
                  <a16:creationId xmlns:a16="http://schemas.microsoft.com/office/drawing/2014/main" id="{C8631DEB-E076-C882-9304-DDAC0FD02CD2}"/>
                </a:ext>
              </a:extLst>
            </p:cNvPr>
            <p:cNvSpPr/>
            <p:nvPr/>
          </p:nvSpPr>
          <p:spPr>
            <a:xfrm>
              <a:off x="4172877" y="5406288"/>
              <a:ext cx="1454987" cy="378663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>
                  <a:solidFill>
                    <a:schemeClr val="tx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음성인식 모드 작동</a:t>
              </a:r>
              <a:endParaRPr lang="ko-KR" altLang="en-US" sz="1200" b="1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48851FBD-5DAE-DFE9-6B75-E96368C738C9}"/>
                </a:ext>
              </a:extLst>
            </p:cNvPr>
            <p:cNvSpPr/>
            <p:nvPr/>
          </p:nvSpPr>
          <p:spPr>
            <a:xfrm>
              <a:off x="6243174" y="5406288"/>
              <a:ext cx="1454987" cy="378663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>
                  <a:solidFill>
                    <a:schemeClr val="tx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일반 모드 작동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6490893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F73F12-E56B-E4A7-0126-44E4EF3824FC}"/>
              </a:ext>
            </a:extLst>
          </p:cNvPr>
          <p:cNvSpPr txBox="1"/>
          <p:nvPr/>
        </p:nvSpPr>
        <p:spPr>
          <a:xfrm>
            <a:off x="3428936" y="2497976"/>
            <a:ext cx="5611722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수업 끝</a:t>
            </a:r>
            <a:r>
              <a:rPr lang="en-US" altLang="ko-KR" sz="4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!</a:t>
            </a:r>
          </a:p>
          <a:p>
            <a:pPr algn="ctr">
              <a:lnSpc>
                <a:spcPct val="150000"/>
              </a:lnSpc>
            </a:pPr>
            <a:r>
              <a:rPr lang="ko-KR" altLang="en-US" sz="4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수고하셨습니다 </a:t>
            </a:r>
            <a:r>
              <a:rPr lang="en-US" altLang="ko-KR" sz="4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^-^</a:t>
            </a:r>
          </a:p>
        </p:txBody>
      </p:sp>
    </p:spTree>
    <p:extLst>
      <p:ext uri="{BB962C8B-B14F-4D97-AF65-F5344CB8AC3E}">
        <p14:creationId xmlns:p14="http://schemas.microsoft.com/office/powerpoint/2010/main" val="23039979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215;p33">
            <a:extLst>
              <a:ext uri="{FF2B5EF4-FFF2-40B4-BE49-F238E27FC236}">
                <a16:creationId xmlns:a16="http://schemas.microsoft.com/office/drawing/2014/main" id="{876FF118-8E83-4BA3-94D7-AE040912C14C}"/>
              </a:ext>
            </a:extLst>
          </p:cNvPr>
          <p:cNvSpPr/>
          <p:nvPr/>
        </p:nvSpPr>
        <p:spPr>
          <a:xfrm>
            <a:off x="1797631" y="1748445"/>
            <a:ext cx="9219620" cy="2014663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rIns="45719" anchor="ctr"/>
          <a:lstStyle/>
          <a:p>
            <a:pPr marL="342900" marR="0" lvl="0" indent="-342900" defTabSz="3556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80000"/>
              <a:buFont typeface="Arial" panose="020B0604020202020204" pitchFamily="34" charset="0"/>
              <a:buChar char="•"/>
              <a:tabLst/>
              <a:defRPr sz="3600">
                <a:solidFill>
                  <a:srgbClr val="000000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ko-KR" altLang="en-US" sz="20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장애인</a:t>
            </a:r>
            <a:r>
              <a:rPr lang="en-US" altLang="ko-KR" sz="20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, </a:t>
            </a:r>
            <a:r>
              <a:rPr lang="ko-KR" altLang="en-US" sz="20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노인</a:t>
            </a:r>
            <a:r>
              <a:rPr lang="en-US" altLang="ko-KR" sz="20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, </a:t>
            </a:r>
            <a:r>
              <a:rPr lang="ko-KR" altLang="en-US" sz="20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임산부 등 사회적 약자들이 불편을 느끼지 않도록 물리적</a:t>
            </a:r>
            <a:r>
              <a:rPr lang="en-US" altLang="ko-KR" sz="20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, </a:t>
            </a:r>
            <a:r>
              <a:rPr lang="ko-KR" altLang="en-US" sz="20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심리적 장벽을 제거하는 것</a:t>
            </a:r>
            <a:endParaRPr lang="en-US" altLang="ko-KR" sz="2000" b="1" kern="0" dirty="0"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  <a:sym typeface="SpoqaHanSans-Regular"/>
            </a:endParaRPr>
          </a:p>
          <a:p>
            <a:pPr marL="342900" marR="0" lvl="0" indent="-342900" defTabSz="3556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80000"/>
              <a:buFont typeface="Arial" panose="020B0604020202020204" pitchFamily="34" charset="0"/>
              <a:buChar char="•"/>
              <a:tabLst/>
              <a:defRPr sz="3600">
                <a:solidFill>
                  <a:srgbClr val="000000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kumimoji="0" lang="ko-KR" altLang="en-US" sz="2000" b="1" i="0" u="none" strike="noStrike" kern="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배리어프리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 디자인 </a:t>
            </a:r>
            <a:r>
              <a:rPr kumimoji="0" lang="en-US" altLang="ko-KR" sz="2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(Barrier-free design): 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장애인을 배려한 디자인</a:t>
            </a:r>
            <a:endParaRPr kumimoji="0" lang="en-US" altLang="ko-KR" sz="20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  <a:sym typeface="SpoqaHanSans-Regular"/>
            </a:endParaRPr>
          </a:p>
          <a:p>
            <a:pPr marL="342900" marR="0" lvl="0" indent="-342900" defTabSz="3556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80000"/>
              <a:buFont typeface="Arial" panose="020B0604020202020204" pitchFamily="34" charset="0"/>
              <a:buChar char="•"/>
              <a:tabLst/>
              <a:defRPr sz="3600">
                <a:solidFill>
                  <a:srgbClr val="000000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ko-KR" altLang="en-US" sz="20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유니버설 디자인 </a:t>
            </a:r>
            <a:r>
              <a:rPr lang="en-US" altLang="ko-KR" sz="20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(Universal design): </a:t>
            </a:r>
            <a:r>
              <a:rPr lang="ko-KR" altLang="en-US" sz="20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모든 사람을 위한 디자인</a:t>
            </a:r>
            <a:endParaRPr kumimoji="0" lang="en-US" altLang="ko-KR" sz="20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  <a:sym typeface="SpoqaHanSans-Regular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6A5DA7C6-798D-5253-33CC-3EBE8566A2CD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9C172978-B1D4-5488-CB2F-4EC4EE370436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400" kern="0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배리어프리</a:t>
              </a: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 </a:t>
              </a:r>
              <a:r>
                <a:rPr lang="en-US" altLang="ko-KR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(Barrier-free)</a:t>
              </a:r>
              <a:endPara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89C1DE58-8B3C-63D7-556D-85609F12F918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11DFC77D-1423-D4D6-1A5A-3750AF1631F3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F0600336-74A8-4702-6BD9-4E827FFE4F5F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C707BCA3-0C2F-3562-C511-E96F9156A4EA}"/>
              </a:ext>
            </a:extLst>
          </p:cNvPr>
          <p:cNvGrpSpPr/>
          <p:nvPr/>
        </p:nvGrpSpPr>
        <p:grpSpPr>
          <a:xfrm>
            <a:off x="2739339" y="4116153"/>
            <a:ext cx="6713322" cy="1703784"/>
            <a:chOff x="2739339" y="3961408"/>
            <a:chExt cx="6713322" cy="1703784"/>
          </a:xfrm>
        </p:grpSpPr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CB37E87A-6CA4-8AF7-B9DA-E7A2A6626A3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4873" t="12097" r="8547" b="44854"/>
            <a:stretch/>
          </p:blipFill>
          <p:spPr>
            <a:xfrm>
              <a:off x="2739339" y="3961408"/>
              <a:ext cx="6713322" cy="1365230"/>
            </a:xfrm>
            <a:prstGeom prst="rect">
              <a:avLst/>
            </a:prstGeom>
          </p:spPr>
        </p:pic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518DC3C0-1ABB-8C92-5094-6FDC7B087FE4}"/>
                </a:ext>
              </a:extLst>
            </p:cNvPr>
            <p:cNvSpPr/>
            <p:nvPr/>
          </p:nvSpPr>
          <p:spPr>
            <a:xfrm>
              <a:off x="2869592" y="5326638"/>
              <a:ext cx="1433406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기존의 디자인</a:t>
              </a: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44106CFC-27C5-83DE-1466-D6A905C477FA}"/>
                </a:ext>
              </a:extLst>
            </p:cNvPr>
            <p:cNvSpPr/>
            <p:nvPr/>
          </p:nvSpPr>
          <p:spPr>
            <a:xfrm>
              <a:off x="5085035" y="5326638"/>
              <a:ext cx="1827744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6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배리어프리</a:t>
              </a:r>
              <a:r>
                <a:rPr kumimoji="0" lang="ko-KR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 디자인</a:t>
              </a: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65E8F2B7-A890-1DE3-9FA5-DC221E7099AB}"/>
                </a:ext>
              </a:extLst>
            </p:cNvPr>
            <p:cNvSpPr/>
            <p:nvPr/>
          </p:nvSpPr>
          <p:spPr>
            <a:xfrm>
              <a:off x="7693571" y="5326638"/>
              <a:ext cx="1630576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유니버설 디자인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149291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23E8A0B5-A5F3-56CC-5EED-D1F3A9E7E84D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A88EFECB-ADCC-B22D-2CAB-7D7CFB4BAD4F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400" kern="0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배리어프리</a:t>
              </a: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 </a:t>
              </a:r>
              <a:r>
                <a:rPr lang="en-US" altLang="ko-KR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(Barrier-free)</a:t>
              </a:r>
              <a:endPara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AB18B8DB-6E4A-A509-6EE2-19F9AF329BEB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86C44ED7-CC44-5268-35B2-7459151E1871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E3BD17C6-9591-A5AB-4C0D-6F5AD24E0DA4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778B1830-DBF6-07BA-6BCE-FC67C9F067E5}"/>
              </a:ext>
            </a:extLst>
          </p:cNvPr>
          <p:cNvGrpSpPr/>
          <p:nvPr/>
        </p:nvGrpSpPr>
        <p:grpSpPr>
          <a:xfrm>
            <a:off x="1401666" y="1882513"/>
            <a:ext cx="10075227" cy="3609682"/>
            <a:chOff x="1106244" y="2100563"/>
            <a:chExt cx="10075227" cy="3609682"/>
          </a:xfrm>
        </p:grpSpPr>
        <p:pic>
          <p:nvPicPr>
            <p:cNvPr id="1030" name="Picture 6" descr="서울 숭실대입구역에 설치된 엘리베이터.">
              <a:extLst>
                <a:ext uri="{FF2B5EF4-FFF2-40B4-BE49-F238E27FC236}">
                  <a16:creationId xmlns:a16="http://schemas.microsoft.com/office/drawing/2014/main" id="{EEE20905-362C-7E95-B204-FFF4F14083C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68562" y="2100563"/>
              <a:ext cx="4812909" cy="36096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 descr="경사형 도로와 점자 보도블록이 설치된 아파트 단지.">
              <a:extLst>
                <a:ext uri="{FF2B5EF4-FFF2-40B4-BE49-F238E27FC236}">
                  <a16:creationId xmlns:a16="http://schemas.microsoft.com/office/drawing/2014/main" id="{EC8FA34D-A2A1-091E-9C47-F2A4ED0BF4D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06244" y="2100563"/>
              <a:ext cx="4812909" cy="36096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83362D25-4D2E-EBB9-47CF-41942B5DB2CB}"/>
              </a:ext>
            </a:extLst>
          </p:cNvPr>
          <p:cNvSpPr/>
          <p:nvPr/>
        </p:nvSpPr>
        <p:spPr>
          <a:xfrm>
            <a:off x="2672425" y="5657229"/>
            <a:ext cx="182774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배리어프리</a:t>
            </a:r>
            <a:r>
              <a: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디자인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E3709B29-34C5-4B9B-3B5F-D6902D972653}"/>
              </a:ext>
            </a:extLst>
          </p:cNvPr>
          <p:cNvSpPr/>
          <p:nvPr/>
        </p:nvSpPr>
        <p:spPr>
          <a:xfrm>
            <a:off x="8187070" y="5657229"/>
            <a:ext cx="163057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유니버설 디자인</a:t>
            </a:r>
          </a:p>
        </p:txBody>
      </p:sp>
    </p:spTree>
    <p:extLst>
      <p:ext uri="{BB962C8B-B14F-4D97-AF65-F5344CB8AC3E}">
        <p14:creationId xmlns:p14="http://schemas.microsoft.com/office/powerpoint/2010/main" val="22074433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EFFF69-1E35-BD78-FBDA-6519D18CE2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36B8E768-5610-3623-1CD6-7E7E06B50E89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F7986635-0B7B-B693-5CA0-1E5B20F27A2D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400" kern="0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배리어프리</a:t>
              </a: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 </a:t>
              </a:r>
              <a:r>
                <a:rPr lang="en-US" altLang="ko-KR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(Barrier-free)</a:t>
              </a:r>
              <a:endPara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2D684902-4B9E-2F0D-8B48-F557E7183867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68C15F03-CBBC-8686-89F2-CCD08AC5EC9D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6E751342-103C-3A70-73EC-E971B875295C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D49E1A4E-C301-FC28-E48F-183589E2FA02}"/>
              </a:ext>
            </a:extLst>
          </p:cNvPr>
          <p:cNvGrpSpPr/>
          <p:nvPr/>
        </p:nvGrpSpPr>
        <p:grpSpPr>
          <a:xfrm>
            <a:off x="1186327" y="1991555"/>
            <a:ext cx="10651636" cy="3095724"/>
            <a:chOff x="1186327" y="1991555"/>
            <a:chExt cx="10651636" cy="3095724"/>
          </a:xfrm>
        </p:grpSpPr>
        <p:pic>
          <p:nvPicPr>
            <p:cNvPr id="3074" name="Picture 2" descr="저상버스 내부.">
              <a:extLst>
                <a:ext uri="{FF2B5EF4-FFF2-40B4-BE49-F238E27FC236}">
                  <a16:creationId xmlns:a16="http://schemas.microsoft.com/office/drawing/2014/main" id="{7C168EA9-3F1E-B59E-3794-9902C984E2B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68001" y="2062201"/>
              <a:ext cx="5369962" cy="30250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76" name="Picture 4" descr="교통약자 위한 저상버스 추가 도입 &lt; 사회 &lt; 뉴스 &lt; 기사본문 - 당진신문">
              <a:extLst>
                <a:ext uri="{FF2B5EF4-FFF2-40B4-BE49-F238E27FC236}">
                  <a16:creationId xmlns:a16="http://schemas.microsoft.com/office/drawing/2014/main" id="{65DBE3F8-D548-9B28-A7AB-32502883ED2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6327" y="1991555"/>
              <a:ext cx="4979716" cy="309572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1D40D520-426D-E6C9-9428-E655CB66374C}"/>
              </a:ext>
            </a:extLst>
          </p:cNvPr>
          <p:cNvSpPr/>
          <p:nvPr/>
        </p:nvSpPr>
        <p:spPr>
          <a:xfrm>
            <a:off x="3189514" y="5176375"/>
            <a:ext cx="97334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저상버스</a:t>
            </a:r>
            <a:endParaRPr kumimoji="0" lang="ko-KR" altLang="en-US" sz="16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6A10BCC-6E35-CBAA-7773-FEBBEB67A5C7}"/>
              </a:ext>
            </a:extLst>
          </p:cNvPr>
          <p:cNvSpPr/>
          <p:nvPr/>
        </p:nvSpPr>
        <p:spPr>
          <a:xfrm>
            <a:off x="8436280" y="5176375"/>
            <a:ext cx="143340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저상버스</a:t>
            </a:r>
            <a:r>
              <a: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내부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794FC1C-702E-75EB-28FC-AFE1725F2994}"/>
              </a:ext>
            </a:extLst>
          </p:cNvPr>
          <p:cNvSpPr/>
          <p:nvPr/>
        </p:nvSpPr>
        <p:spPr>
          <a:xfrm>
            <a:off x="3077068" y="5713006"/>
            <a:ext cx="66143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b="1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사회 곳곳에서 </a:t>
            </a:r>
            <a:r>
              <a:rPr lang="ko-KR" altLang="en-US" sz="2000" b="1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배리어프리와</a:t>
            </a:r>
            <a:r>
              <a:rPr lang="ko-KR" altLang="en-US" sz="2000" b="1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유니버설 디자인이 확산하고 있어요</a:t>
            </a:r>
            <a:r>
              <a:rPr lang="en-US" altLang="ko-KR" sz="2000" b="1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!</a:t>
            </a:r>
            <a:endParaRPr kumimoji="0" lang="ko-KR" altLang="en-US" sz="2000" b="1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45980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491D23-B77B-45F7-56F0-D2CBFC7CEF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78DE156-EA93-DC5E-70E5-28B525D547D0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60D9378-3D16-35BF-B329-151870DF6ED3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키오스크 </a:t>
              </a:r>
              <a:r>
                <a:rPr kumimoji="0" lang="en-US" altLang="ko-KR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(Kiosk)</a:t>
              </a: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9FF1B9F8-8914-F42D-2644-175585B0FBBA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338C116F-4B5E-EE45-9F52-E8F393C6A348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97EA6833-52D2-3757-8823-468494709525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pic>
        <p:nvPicPr>
          <p:cNvPr id="4100" name="Picture 4" descr="신문과 놀자/디지털 세상과 정보]편리한 '키오스크', 누구나 쉽게 쓸 수 있으려면…｜동아일보">
            <a:extLst>
              <a:ext uri="{FF2B5EF4-FFF2-40B4-BE49-F238E27FC236}">
                <a16:creationId xmlns:a16="http://schemas.microsoft.com/office/drawing/2014/main" id="{9C217843-9EA8-7EEF-744A-4FD3A6BAFE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7569" y="3245251"/>
            <a:ext cx="4196862" cy="2829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Google Shape;215;p33">
            <a:extLst>
              <a:ext uri="{FF2B5EF4-FFF2-40B4-BE49-F238E27FC236}">
                <a16:creationId xmlns:a16="http://schemas.microsoft.com/office/drawing/2014/main" id="{ECA68854-4162-B6DA-71BE-14501C60EF9C}"/>
              </a:ext>
            </a:extLst>
          </p:cNvPr>
          <p:cNvSpPr/>
          <p:nvPr/>
        </p:nvSpPr>
        <p:spPr>
          <a:xfrm>
            <a:off x="1797631" y="1748445"/>
            <a:ext cx="9219620" cy="1346447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rIns="45719" anchor="ctr"/>
          <a:lstStyle/>
          <a:p>
            <a:pPr marL="342900" marR="0" lvl="0" indent="-342900" defTabSz="3556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80000"/>
              <a:buFont typeface="Arial" panose="020B0604020202020204" pitchFamily="34" charset="0"/>
              <a:buChar char="•"/>
              <a:tabLst/>
              <a:defRPr sz="3600">
                <a:solidFill>
                  <a:srgbClr val="000000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정식 명칭 </a:t>
            </a:r>
            <a:r>
              <a:rPr lang="en-US" altLang="ko-KR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: </a:t>
            </a:r>
            <a:r>
              <a:rPr lang="ko-KR" altLang="en-US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인터랙티브 키오스크</a:t>
            </a:r>
            <a:r>
              <a:rPr lang="en-US" altLang="ko-KR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(Interactive Kiosk), </a:t>
            </a: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터치스크린이 탑재된 안내기기나 </a:t>
            </a:r>
            <a:r>
              <a:rPr kumimoji="0" lang="ko-KR" altLang="en-US" sz="1600" b="1" i="0" u="none" strike="noStrike" kern="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무인주문기</a:t>
            </a: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 형태</a:t>
            </a:r>
            <a:endParaRPr lang="en-US" altLang="ko-KR" sz="1600" b="1" kern="0" dirty="0"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  <a:sym typeface="SpoqaHanSans-Regular"/>
            </a:endParaRPr>
          </a:p>
          <a:p>
            <a:pPr marL="342900" marR="0" lvl="0" indent="-342900" defTabSz="3556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80000"/>
              <a:buFont typeface="Arial" panose="020B0604020202020204" pitchFamily="34" charset="0"/>
              <a:buChar char="•"/>
              <a:tabLst/>
              <a:defRPr sz="3600">
                <a:solidFill>
                  <a:srgbClr val="000000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고객이 셀프로 주문</a:t>
            </a:r>
            <a:r>
              <a:rPr kumimoji="0" lang="en-US" altLang="ko-KR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, </a:t>
            </a: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결제를 할 수 있도록 제작한 시스템</a:t>
            </a:r>
            <a:endParaRPr kumimoji="0" lang="en-US" altLang="ko-KR" sz="16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  <a:sym typeface="SpoqaHanSans-Regular"/>
            </a:endParaRPr>
          </a:p>
          <a:p>
            <a:pPr marL="342900" marR="0" lvl="0" indent="-342900" defTabSz="3556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80000"/>
              <a:buFont typeface="Arial" panose="020B0604020202020204" pitchFamily="34" charset="0"/>
              <a:buChar char="•"/>
              <a:tabLst/>
              <a:defRPr sz="3600">
                <a:solidFill>
                  <a:srgbClr val="000000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kumimoji="0" lang="en-US" altLang="ko-KR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2020</a:t>
            </a: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년대 들어 폭발적으로 성장</a:t>
            </a:r>
            <a:endParaRPr kumimoji="0" lang="en-US" altLang="ko-KR" sz="16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  <a:sym typeface="SpoqaHanSans-Regular"/>
            </a:endParaRPr>
          </a:p>
        </p:txBody>
      </p:sp>
    </p:spTree>
    <p:extLst>
      <p:ext uri="{BB962C8B-B14F-4D97-AF65-F5344CB8AC3E}">
        <p14:creationId xmlns:p14="http://schemas.microsoft.com/office/powerpoint/2010/main" val="18998802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ED03DE-1BB3-7843-652D-4BD6C5276B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94255048-F11C-023B-26C3-BB65F960F739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A3D45335-BC6F-1362-F848-B9045099187E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키오스크 </a:t>
              </a:r>
              <a:r>
                <a:rPr kumimoji="0" lang="en-US" altLang="ko-KR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(Kiosk)</a:t>
              </a: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12EB3074-47A4-7775-72D6-E73A26FFBA1D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1BC373BF-A7BE-F84A-E8BA-4F5F282AA689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15885BB7-407D-36E4-BFA1-BDF7BE526A89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11" name="Google Shape;215;p33">
            <a:extLst>
              <a:ext uri="{FF2B5EF4-FFF2-40B4-BE49-F238E27FC236}">
                <a16:creationId xmlns:a16="http://schemas.microsoft.com/office/drawing/2014/main" id="{ADC5D945-225A-9BDF-9BCC-2E2ACC121FEA}"/>
              </a:ext>
            </a:extLst>
          </p:cNvPr>
          <p:cNvSpPr/>
          <p:nvPr/>
        </p:nvSpPr>
        <p:spPr>
          <a:xfrm>
            <a:off x="1797631" y="1748445"/>
            <a:ext cx="9219620" cy="1346447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rIns="45719" anchor="ctr"/>
          <a:lstStyle/>
          <a:p>
            <a:pPr marL="342900" marR="0" lvl="0" indent="-342900" defTabSz="3556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80000"/>
              <a:buFont typeface="Arial" panose="020B0604020202020204" pitchFamily="34" charset="0"/>
              <a:buChar char="•"/>
              <a:tabLst/>
              <a:defRPr sz="3600">
                <a:solidFill>
                  <a:srgbClr val="000000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장점</a:t>
            </a:r>
            <a:r>
              <a:rPr kumimoji="0" lang="en-US" altLang="ko-KR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: </a:t>
            </a:r>
            <a:r>
              <a:rPr kumimoji="0" lang="ko-KR" altLang="en-US" sz="1600" b="1" i="0" u="none" strike="noStrike" kern="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비대면</a:t>
            </a: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 주문 가능</a:t>
            </a:r>
            <a:r>
              <a:rPr kumimoji="0" lang="en-US" altLang="ko-KR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, </a:t>
            </a:r>
            <a:r>
              <a:rPr lang="ko-KR" altLang="en-US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복잡한 주문 가능</a:t>
            </a:r>
            <a:r>
              <a:rPr lang="en-US" altLang="ko-KR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, </a:t>
            </a:r>
            <a:r>
              <a:rPr lang="ko-KR" altLang="en-US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소통 오류 개선</a:t>
            </a:r>
            <a:r>
              <a:rPr lang="en-US" altLang="ko-KR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, </a:t>
            </a:r>
            <a:r>
              <a:rPr lang="ko-KR" altLang="en-US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주문속도 향상</a:t>
            </a:r>
            <a:r>
              <a:rPr lang="en-US" altLang="ko-KR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, </a:t>
            </a:r>
            <a:r>
              <a:rPr lang="ko-KR" altLang="en-US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인건비 절감</a:t>
            </a:r>
            <a:endParaRPr lang="en-US" altLang="ko-KR" sz="1600" b="1" kern="0" dirty="0"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  <a:sym typeface="SpoqaHanSans-Regular"/>
            </a:endParaRPr>
          </a:p>
          <a:p>
            <a:pPr marL="342900" marR="0" lvl="0" indent="-342900" defTabSz="3556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80000"/>
              <a:buFont typeface="Arial" panose="020B0604020202020204" pitchFamily="34" charset="0"/>
              <a:buChar char="•"/>
              <a:tabLst/>
              <a:defRPr sz="3600">
                <a:solidFill>
                  <a:srgbClr val="000000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단점</a:t>
            </a:r>
            <a:r>
              <a:rPr kumimoji="0" lang="en-US" altLang="ko-KR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: </a:t>
            </a:r>
            <a:r>
              <a:rPr lang="ko-KR" altLang="en-US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비효율적 설계 시</a:t>
            </a:r>
            <a:r>
              <a:rPr lang="en-US" altLang="ko-KR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, </a:t>
            </a:r>
            <a:r>
              <a:rPr lang="ko-KR" altLang="en-US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또는 하드웨어 성능 미달 시 주문속도 저하</a:t>
            </a:r>
            <a:r>
              <a:rPr lang="en-US" altLang="ko-KR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 </a:t>
            </a:r>
            <a:r>
              <a:rPr lang="ko-KR" altLang="en-US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및 고객 불만 유발</a:t>
            </a:r>
            <a:endParaRPr lang="en-US" altLang="ko-KR" sz="1600" b="1" kern="0" dirty="0"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  <a:sym typeface="SpoqaHanSans-Regular"/>
            </a:endParaRPr>
          </a:p>
          <a:p>
            <a:pPr marR="0" lvl="0" defTabSz="3556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80000"/>
              <a:tabLst/>
              <a:defRPr sz="3600">
                <a:solidFill>
                  <a:srgbClr val="000000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en-US" altLang="ko-KR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                </a:t>
            </a:r>
            <a:r>
              <a:rPr lang="ko-KR" altLang="en-US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키오스크에 없는 주문 불가</a:t>
            </a:r>
            <a:r>
              <a:rPr lang="en-US" altLang="ko-KR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, </a:t>
            </a:r>
            <a:r>
              <a:rPr lang="ko-KR" altLang="en-US" sz="1600" b="1" kern="0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노년층</a:t>
            </a:r>
            <a:r>
              <a:rPr lang="en-US" altLang="ko-KR" sz="1600" b="1" kern="0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/</a:t>
            </a:r>
            <a:r>
              <a:rPr lang="ko-KR" altLang="en-US" sz="1600" b="1" kern="0" dirty="0">
                <a:solidFill>
                  <a:srgbClr val="FF505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장애인의 접근성 문제</a:t>
            </a:r>
            <a:endParaRPr kumimoji="0" lang="en-US" altLang="ko-KR" sz="1600" b="1" i="0" u="none" strike="noStrike" kern="0" cap="none" spc="0" normalizeH="0" baseline="0" noProof="0" dirty="0">
              <a:ln>
                <a:noFill/>
              </a:ln>
              <a:solidFill>
                <a:srgbClr val="FF5050"/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  <a:sym typeface="SpoqaHanSans-Regular"/>
            </a:endParaRPr>
          </a:p>
        </p:txBody>
      </p:sp>
      <p:pic>
        <p:nvPicPr>
          <p:cNvPr id="5122" name="Picture 2" descr="그래픽] 키오스크 이용 불편 사례 | 연합뉴스">
            <a:extLst>
              <a:ext uri="{FF2B5EF4-FFF2-40B4-BE49-F238E27FC236}">
                <a16:creationId xmlns:a16="http://schemas.microsoft.com/office/drawing/2014/main" id="{A35E03D2-0CD5-6A07-3CFC-F23A1BF9E9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4534" y="3319975"/>
            <a:ext cx="2832030" cy="2688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키오스크 전성시대] 키오스크 1대가 직원 3명 몫...'언택트'족도 늘어나 속속 도입 | 서울경제">
            <a:extLst>
              <a:ext uri="{FF2B5EF4-FFF2-40B4-BE49-F238E27FC236}">
                <a16:creationId xmlns:a16="http://schemas.microsoft.com/office/drawing/2014/main" id="{1527F79D-9109-9FA3-2709-96B2592EB6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5007" y="3407135"/>
            <a:ext cx="3003085" cy="2649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08283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31F172-08B2-A3E8-F64F-B927812ED0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5BF1DBC6-EBD4-6A0F-EEA6-09B569F575A4}"/>
              </a:ext>
            </a:extLst>
          </p:cNvPr>
          <p:cNvGrpSpPr/>
          <p:nvPr/>
        </p:nvGrpSpPr>
        <p:grpSpPr>
          <a:xfrm>
            <a:off x="692076" y="1144994"/>
            <a:ext cx="8007032" cy="489557"/>
            <a:chOff x="1189916" y="1144994"/>
            <a:chExt cx="8007032" cy="4895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A9FF0070-60F9-CE5C-44C0-9C50514D03E4}"/>
                </a:ext>
              </a:extLst>
            </p:cNvPr>
            <p:cNvSpPr txBox="1"/>
            <p:nvPr/>
          </p:nvSpPr>
          <p:spPr>
            <a:xfrm>
              <a:off x="1766129" y="1144994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배리어프리</a:t>
              </a:r>
              <a:r>
                <a:rPr kumimoji="0" lang="ko-KR" altLang="en-US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 키오스크 </a:t>
              </a:r>
              <a:r>
                <a:rPr kumimoji="0" lang="en-US" altLang="ko-KR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(Barrier-free Kiosk)</a:t>
              </a: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BD230DB2-223C-0B1B-004D-0097E205C464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02534ABA-38B3-2242-FEF0-8575A38BBD14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8E393E43-4227-14C1-573D-1A798EBA6506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11" name="Google Shape;215;p33">
            <a:extLst>
              <a:ext uri="{FF2B5EF4-FFF2-40B4-BE49-F238E27FC236}">
                <a16:creationId xmlns:a16="http://schemas.microsoft.com/office/drawing/2014/main" id="{5994EA11-C779-2512-B2D7-663DADDAB78A}"/>
              </a:ext>
            </a:extLst>
          </p:cNvPr>
          <p:cNvSpPr/>
          <p:nvPr/>
        </p:nvSpPr>
        <p:spPr>
          <a:xfrm>
            <a:off x="1797631" y="1748446"/>
            <a:ext cx="9219620" cy="1114330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rIns="45719" anchor="ctr"/>
          <a:lstStyle/>
          <a:p>
            <a:pPr marL="342900" marR="0" lvl="0" indent="-342900" defTabSz="3556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80000"/>
              <a:buFont typeface="Arial" panose="020B0604020202020204" pitchFamily="34" charset="0"/>
              <a:buChar char="•"/>
              <a:tabLst/>
              <a:defRPr sz="3600">
                <a:solidFill>
                  <a:srgbClr val="000000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ko-KR" altLang="en-US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장애인</a:t>
            </a:r>
            <a:r>
              <a:rPr lang="en-US" altLang="ko-KR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, </a:t>
            </a:r>
            <a:r>
              <a:rPr lang="ko-KR" altLang="en-US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어린이</a:t>
            </a:r>
            <a:r>
              <a:rPr lang="en-US" altLang="ko-KR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, </a:t>
            </a:r>
            <a:r>
              <a:rPr lang="ko-KR" altLang="en-US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노약자를 포함한 모두가 이용할 수 있도록 사용자 접근성을 보장한 키오스크</a:t>
            </a:r>
            <a:endParaRPr lang="en-US" altLang="ko-KR" sz="1600" b="1" kern="0" dirty="0"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  <a:sym typeface="SpoqaHanSans-Regular"/>
            </a:endParaRPr>
          </a:p>
          <a:p>
            <a:pPr marL="342900" marR="0" lvl="0" indent="-342900" defTabSz="3556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80000"/>
              <a:buFont typeface="Arial" panose="020B0604020202020204" pitchFamily="34" charset="0"/>
              <a:buChar char="•"/>
              <a:tabLst/>
              <a:defRPr sz="3600">
                <a:solidFill>
                  <a:srgbClr val="000000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kumimoji="0" lang="en-US" altLang="ko-KR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2025</a:t>
            </a: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년 </a:t>
            </a:r>
            <a:r>
              <a:rPr kumimoji="0" lang="en-US" altLang="ko-KR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2</a:t>
            </a: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월</a:t>
            </a:r>
            <a:r>
              <a:rPr kumimoji="0" lang="en-US" altLang="ko-KR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, </a:t>
            </a: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면적 </a:t>
            </a:r>
            <a:r>
              <a:rPr kumimoji="0" lang="en-US" altLang="ko-KR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50m</a:t>
            </a:r>
            <a:r>
              <a:rPr kumimoji="0" lang="en-US" altLang="ko-KR" sz="1600" b="1" i="0" u="none" kern="0" cap="none" spc="0" normalizeH="0" baseline="3000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2 </a:t>
            </a:r>
            <a:r>
              <a:rPr lang="ko-KR" altLang="en-US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이상</a:t>
            </a: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 사업장 대상 </a:t>
            </a:r>
            <a:r>
              <a:rPr kumimoji="0" lang="ko-KR" altLang="en-US" sz="1600" b="1" i="0" u="none" strike="noStrike" kern="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배리어프리</a:t>
            </a: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 키오스크 설치 의무화 </a:t>
            </a:r>
            <a:endParaRPr kumimoji="0" lang="en-US" altLang="ko-KR" sz="16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  <a:sym typeface="SpoqaHanSans-Regular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BEC439E0-1C36-31AB-76CF-80F04CF31B58}"/>
              </a:ext>
            </a:extLst>
          </p:cNvPr>
          <p:cNvGrpSpPr/>
          <p:nvPr/>
        </p:nvGrpSpPr>
        <p:grpSpPr>
          <a:xfrm>
            <a:off x="1793523" y="3137635"/>
            <a:ext cx="9223728" cy="2834099"/>
            <a:chOff x="1802619" y="3137635"/>
            <a:chExt cx="10021276" cy="3079155"/>
          </a:xfrm>
        </p:grpSpPr>
        <p:pic>
          <p:nvPicPr>
            <p:cNvPr id="6148" name="Picture 4" descr="아임유, 장애인 차별금지법 대응 '배리어프리 키오스크' 출시">
              <a:extLst>
                <a:ext uri="{FF2B5EF4-FFF2-40B4-BE49-F238E27FC236}">
                  <a16:creationId xmlns:a16="http://schemas.microsoft.com/office/drawing/2014/main" id="{A7A13A3B-E9B0-6FA6-5BDA-F5FAF978E41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02619" y="3137635"/>
              <a:ext cx="4604822" cy="30781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그림 7" descr="텍스트, 스크린샷, 디자인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EE58ABAA-729B-5418-CAC6-1D702B9646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11814" y="3137636"/>
              <a:ext cx="5212081" cy="3079154"/>
            </a:xfrm>
            <a:prstGeom prst="rect">
              <a:avLst/>
            </a:prstGeom>
          </p:spPr>
        </p:pic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6D94311-F7BC-1379-5962-4D3A39B2C4E6}"/>
              </a:ext>
            </a:extLst>
          </p:cNvPr>
          <p:cNvSpPr/>
          <p:nvPr/>
        </p:nvSpPr>
        <p:spPr>
          <a:xfrm>
            <a:off x="8686800" y="6177541"/>
            <a:ext cx="3383146" cy="215444"/>
          </a:xfrm>
          <a:prstGeom prst="rect">
            <a:avLst/>
          </a:prstGeom>
          <a:noFill/>
          <a:ln w="28575">
            <a:noFill/>
          </a:ln>
        </p:spPr>
        <p:txBody>
          <a:bodyPr wrap="square">
            <a:spAutoFit/>
          </a:bodyPr>
          <a:lstStyle/>
          <a:p>
            <a:pPr marL="0" marR="0" lvl="0" indent="0" algn="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8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출처</a:t>
            </a:r>
            <a:r>
              <a:rPr kumimoji="0" lang="en-US" altLang="ko-KR" sz="8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: (</a:t>
            </a:r>
            <a:r>
              <a:rPr kumimoji="0" lang="ko-KR" altLang="en-US" sz="8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주</a:t>
            </a:r>
            <a:r>
              <a:rPr kumimoji="0" lang="en-US" altLang="ko-KR" sz="8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)</a:t>
            </a:r>
            <a:r>
              <a:rPr kumimoji="0" lang="ko-KR" altLang="en-US" sz="800" b="0" i="0" u="none" strike="noStrike" kern="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엘리비전</a:t>
            </a:r>
            <a:r>
              <a:rPr kumimoji="0" lang="ko-KR" altLang="en-US" sz="8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en-US" altLang="ko-KR" sz="8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(http://www.elivision.com/product/)</a:t>
            </a:r>
          </a:p>
        </p:txBody>
      </p:sp>
    </p:spTree>
    <p:extLst>
      <p:ext uri="{BB962C8B-B14F-4D97-AF65-F5344CB8AC3E}">
        <p14:creationId xmlns:p14="http://schemas.microsoft.com/office/powerpoint/2010/main" val="28174589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4857</TotalTime>
  <Words>812</Words>
  <Application>Microsoft Office PowerPoint</Application>
  <PresentationFormat>와이드스크린</PresentationFormat>
  <Paragraphs>141</Paragraphs>
  <Slides>32</Slides>
  <Notes>15</Notes>
  <HiddenSlides>0</HiddenSlides>
  <MMClips>3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32</vt:i4>
      </vt:variant>
    </vt:vector>
  </HeadingPairs>
  <TitlesOfParts>
    <vt:vector size="38" baseType="lpstr">
      <vt:lpstr>배달의민족 도현</vt:lpstr>
      <vt:lpstr>나눔스퀘어_ac</vt:lpstr>
      <vt:lpstr>Arial</vt:lpstr>
      <vt:lpstr>맑은 고딕</vt:lpstr>
      <vt:lpstr>Constantia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김희수</dc:creator>
  <cp:lastModifiedBy>도현 김</cp:lastModifiedBy>
  <cp:revision>209</cp:revision>
  <dcterms:created xsi:type="dcterms:W3CDTF">2023-07-18T04:23:36Z</dcterms:created>
  <dcterms:modified xsi:type="dcterms:W3CDTF">2025-06-04T16:28:53Z</dcterms:modified>
</cp:coreProperties>
</file>

<file path=docProps/thumbnail.jpeg>
</file>